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sldIdLst>
    <p:sldId id="256" r:id="rId2"/>
    <p:sldId id="260" r:id="rId3"/>
    <p:sldId id="257" r:id="rId4"/>
    <p:sldId id="258" r:id="rId5"/>
    <p:sldId id="259" r:id="rId6"/>
    <p:sldId id="261" r:id="rId7"/>
    <p:sldId id="264" r:id="rId8"/>
    <p:sldId id="265" r:id="rId9"/>
    <p:sldId id="262" r:id="rId10"/>
    <p:sldId id="263" r:id="rId11"/>
    <p:sldId id="266" r:id="rId12"/>
    <p:sldId id="268" r:id="rId13"/>
    <p:sldId id="269" r:id="rId14"/>
    <p:sldId id="270" r:id="rId15"/>
    <p:sldId id="271" r:id="rId16"/>
    <p:sldId id="272" r:id="rId17"/>
  </p:sldIdLst>
  <p:sldSz cx="9144000" cy="6858000" type="screen4x3"/>
  <p:notesSz cx="6950075" cy="9236075"/>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6" d="100"/>
          <a:sy n="76" d="100"/>
        </p:scale>
        <p:origin x="-2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8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70222E-72D9-4AB4-8C86-65690E976A9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9F3893-5C0E-427A-8315-D07C0E9718A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383354-1C52-4BE1-AC1B-CC0D174A962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1A32BA-F4EB-4F94-854C-0613F2FA4EC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C53AC0-6CB1-44CA-9D29-6547A7AF45D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BE0404-FD0B-4B53-BBF5-6523DFED2B3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72589CE-56B6-45AB-867E-B16E5F9997B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C28F12F-173C-49D8-80A2-98718E06F64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D622656-7EF8-4B7D-881A-6779620230B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4901591-4850-4A06-99D7-7B0E3E1DA81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F0D0F50-CEC0-486B-B6BE-83BC6947DD8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BADB3A0-1D13-45FB-A629-79CC975828A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audio" Target="../media/audio4.wav"/><Relationship Id="rId5" Type="http://schemas.openxmlformats.org/officeDocument/2006/relationships/image" Target="../media/image11.png"/><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685800" y="762000"/>
            <a:ext cx="7772400" cy="5334000"/>
          </a:xfrm>
        </p:spPr>
        <p:txBody>
          <a:bodyPr/>
          <a:lstStyle/>
          <a:p>
            <a:pPr algn="ctr">
              <a:lnSpc>
                <a:spcPct val="90000"/>
              </a:lnSpc>
              <a:buFontTx/>
              <a:buNone/>
            </a:pPr>
            <a:r>
              <a:rPr lang="en-US" sz="3600" b="1"/>
              <a:t>Knowledge Artifact Presentation:</a:t>
            </a:r>
          </a:p>
          <a:p>
            <a:pPr algn="ctr">
              <a:lnSpc>
                <a:spcPct val="90000"/>
              </a:lnSpc>
              <a:buFontTx/>
              <a:buNone/>
            </a:pPr>
            <a:endParaRPr lang="en-US" sz="2800"/>
          </a:p>
          <a:p>
            <a:pPr algn="ctr">
              <a:lnSpc>
                <a:spcPct val="90000"/>
              </a:lnSpc>
              <a:buFontTx/>
              <a:buNone/>
            </a:pPr>
            <a:r>
              <a:rPr lang="en-US" b="1"/>
              <a:t>Biometrics in Information Security</a:t>
            </a:r>
          </a:p>
          <a:p>
            <a:pPr algn="ctr">
              <a:lnSpc>
                <a:spcPct val="90000"/>
              </a:lnSpc>
              <a:buFontTx/>
              <a:buNone/>
            </a:pPr>
            <a:endParaRPr lang="en-US" sz="2800"/>
          </a:p>
          <a:p>
            <a:pPr algn="ctr">
              <a:lnSpc>
                <a:spcPct val="90000"/>
              </a:lnSpc>
              <a:buFontTx/>
              <a:buNone/>
            </a:pPr>
            <a:r>
              <a:rPr lang="en-US" sz="2800"/>
              <a:t>Zubair Abdullah</a:t>
            </a:r>
          </a:p>
          <a:p>
            <a:pPr algn="ctr">
              <a:lnSpc>
                <a:spcPct val="90000"/>
              </a:lnSpc>
              <a:buFontTx/>
              <a:buNone/>
            </a:pPr>
            <a:r>
              <a:rPr lang="en-US" sz="2800"/>
              <a:t>&amp;</a:t>
            </a:r>
          </a:p>
          <a:p>
            <a:pPr algn="ctr">
              <a:lnSpc>
                <a:spcPct val="90000"/>
              </a:lnSpc>
              <a:buFontTx/>
              <a:buNone/>
            </a:pPr>
            <a:r>
              <a:rPr lang="en-US" sz="2800"/>
              <a:t>Shargil Hasan</a:t>
            </a:r>
          </a:p>
          <a:p>
            <a:pPr algn="ctr">
              <a:lnSpc>
                <a:spcPct val="90000"/>
              </a:lnSpc>
              <a:buFontTx/>
              <a:buNone/>
            </a:pPr>
            <a:endParaRPr lang="en-US" sz="2800"/>
          </a:p>
          <a:p>
            <a:pPr algn="ctr">
              <a:lnSpc>
                <a:spcPct val="90000"/>
              </a:lnSpc>
              <a:buFontTx/>
              <a:buNone/>
            </a:pPr>
            <a:r>
              <a:rPr lang="en-US" sz="2800"/>
              <a:t>EMSE 270</a:t>
            </a:r>
          </a:p>
          <a:p>
            <a:pPr algn="ctr">
              <a:lnSpc>
                <a:spcPct val="90000"/>
              </a:lnSpc>
              <a:buFontTx/>
              <a:buNone/>
            </a:pPr>
            <a:r>
              <a:rPr lang="en-US" sz="2800"/>
              <a:t>Dr. Calabrese</a:t>
            </a:r>
          </a:p>
          <a:p>
            <a:pPr algn="ctr">
              <a:lnSpc>
                <a:spcPct val="90000"/>
              </a:lnSpc>
              <a:buFontTx/>
              <a:buNone/>
            </a:pPr>
            <a:r>
              <a:rPr lang="en-US" sz="2800"/>
              <a:t>8/3/02</a:t>
            </a:r>
          </a:p>
          <a:p>
            <a:pPr>
              <a:lnSpc>
                <a:spcPct val="90000"/>
              </a:lnSpc>
              <a:buFontTx/>
              <a:buNone/>
            </a:pPr>
            <a:endParaRPr lang="en-US" sz="2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cs typeface="Times New Roman" pitchFamily="18" charset="0"/>
              </a:rPr>
              <a:t>Voice Authentication</a:t>
            </a:r>
          </a:p>
        </p:txBody>
      </p:sp>
      <p:sp>
        <p:nvSpPr>
          <p:cNvPr id="9219" name="Rectangle 3"/>
          <p:cNvSpPr>
            <a:spLocks noGrp="1" noChangeArrowheads="1"/>
          </p:cNvSpPr>
          <p:nvPr>
            <p:ph type="body" idx="1"/>
          </p:nvPr>
        </p:nvSpPr>
        <p:spPr/>
        <p:txBody>
          <a:bodyPr/>
          <a:lstStyle/>
          <a:p>
            <a:r>
              <a:rPr lang="en-US" sz="2800">
                <a:cs typeface="Times New Roman" pitchFamily="18" charset="0"/>
              </a:rPr>
              <a:t>Voice authentication software is in current usage with variable success, the main difficulty being background noise interference.</a:t>
            </a:r>
            <a:r>
              <a:rPr lang="en-US" sz="2800"/>
              <a:t> </a:t>
            </a:r>
          </a:p>
          <a:p>
            <a:endParaRPr lang="en-US" sz="2800"/>
          </a:p>
        </p:txBody>
      </p:sp>
      <p:pic>
        <p:nvPicPr>
          <p:cNvPr id="9220" name="Picture 4" descr="D:\CLIP_ART\MUSIC\MCRPHNE3.WMF"/>
          <p:cNvPicPr>
            <a:picLocks noChangeAspect="1" noChangeArrowheads="1"/>
          </p:cNvPicPr>
          <p:nvPr/>
        </p:nvPicPr>
        <p:blipFill>
          <a:blip r:embed="rId3" cstate="print"/>
          <a:srcRect r="78294" b="25346"/>
          <a:stretch>
            <a:fillRect/>
          </a:stretch>
        </p:blipFill>
        <p:spPr bwMode="auto">
          <a:xfrm>
            <a:off x="4038600" y="3505200"/>
            <a:ext cx="1150938" cy="2794000"/>
          </a:xfrm>
          <a:prstGeom prst="rect">
            <a:avLst/>
          </a:prstGeom>
          <a:noFill/>
        </p:spPr>
      </p:pic>
      <p:pic>
        <p:nvPicPr>
          <p:cNvPr id="9221" name="Picture 5" descr="D:\CLIP_ART\SHAPES\ABSTRCT3\SHPE429.WMF"/>
          <p:cNvPicPr>
            <a:picLocks noChangeAspect="1" noChangeArrowheads="1"/>
          </p:cNvPicPr>
          <p:nvPr/>
        </p:nvPicPr>
        <p:blipFill>
          <a:blip r:embed="rId4" cstate="print"/>
          <a:srcRect/>
          <a:stretch>
            <a:fillRect/>
          </a:stretch>
        </p:blipFill>
        <p:spPr bwMode="auto">
          <a:xfrm>
            <a:off x="2667000" y="3886200"/>
            <a:ext cx="3708400" cy="2017713"/>
          </a:xfrm>
          <a:prstGeom prst="rect">
            <a:avLst/>
          </a:prstGeom>
          <a:noFill/>
        </p:spPr>
      </p:pic>
      <p:pic>
        <p:nvPicPr>
          <p:cNvPr id="9222" name="Picture 6">
            <a:hlinkClick r:id="" action="ppaction://media"/>
          </p:cNvPr>
          <p:cNvPicPr>
            <a:picLocks noRot="1" noChangeAspect="1" noChangeArrowheads="1"/>
          </p:cNvPicPr>
          <p:nvPr>
            <a:wavAudioFile r:embed="rId1" name="~PP405.WAV"/>
          </p:nvPr>
        </p:nvPicPr>
        <p:blipFill>
          <a:blip r:embed="rId5" cstate="print"/>
          <a:srcRect/>
          <a:stretch>
            <a:fillRect/>
          </a:stretch>
        </p:blipFill>
        <p:spPr bwMode="auto">
          <a:xfrm>
            <a:off x="8732838" y="6446838"/>
            <a:ext cx="304800" cy="304800"/>
          </a:xfrm>
          <a:prstGeom prst="rect">
            <a:avLst/>
          </a:prstGeom>
          <a:noFill/>
        </p:spPr>
      </p:pic>
    </p:spTree>
  </p:cSld>
  <p:clrMapOvr>
    <a:masterClrMapping/>
  </p:clrMapOvr>
  <p:transition advTm="760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222"/>
                                        </p:tgtEl>
                                      </p:cBhvr>
                                    </p:cmd>
                                  </p:childTnLst>
                                </p:cTn>
                              </p:par>
                              <p:par>
                                <p:cTn id="7" presetID="1" presetClass="entr" presetSubtype="0" fill="hold" nodeType="withEffect">
                                  <p:stCondLst>
                                    <p:cond delay="1000"/>
                                  </p:stCondLst>
                                  <p:childTnLst>
                                    <p:set>
                                      <p:cBhvr>
                                        <p:cTn id="8" dur="1" fill="hold">
                                          <p:stCondLst>
                                            <p:cond delay="499"/>
                                          </p:stCondLst>
                                        </p:cTn>
                                        <p:tgtEl>
                                          <p:spTgt spid="9220"/>
                                        </p:tgtEl>
                                        <p:attrNameLst>
                                          <p:attrName>style.visibility</p:attrName>
                                        </p:attrNameLst>
                                      </p:cBhvr>
                                      <p:to>
                                        <p:strVal val="visible"/>
                                      </p:to>
                                    </p:set>
                                  </p:childTnLst>
                                  <p:subTnLst>
                                    <p:audio>
                                      <p:cMediaNode>
                                        <p:cTn display="0" masterRel="sameClick">
                                          <p:stCondLst>
                                            <p:cond evt="begin" delay="0">
                                              <p:tn val="7"/>
                                            </p:cond>
                                          </p:stCondLst>
                                          <p:endCondLst>
                                            <p:cond evt="onStopAudio" delay="0">
                                              <p:tgtEl>
                                                <p:sldTgt/>
                                              </p:tgtEl>
                                            </p:cond>
                                          </p:endCondLst>
                                        </p:cTn>
                                        <p:tgtEl>
                                          <p:sndTgt r:embed="rId1" name="~PP405.WAV"/>
                                        </p:tgtEl>
                                      </p:cMediaNode>
                                    </p:audio>
                                  </p:subTnLst>
                                </p:cTn>
                              </p:par>
                            </p:childTnLst>
                          </p:cTn>
                        </p:par>
                        <p:par>
                          <p:cTn id="9" fill="hold">
                            <p:stCondLst>
                              <p:cond delay="1500"/>
                            </p:stCondLst>
                            <p:childTnLst>
                              <p:par>
                                <p:cTn id="10" presetID="11" presetClass="entr" presetSubtype="0" fill="hold" nodeType="afterEffect">
                                  <p:stCondLst>
                                    <p:cond delay="0"/>
                                  </p:stCondLst>
                                  <p:childTnLst>
                                    <p:set>
                                      <p:cBhvr>
                                        <p:cTn id="11" dur="500">
                                          <p:stCondLst>
                                            <p:cond delay="0"/>
                                          </p:stCondLst>
                                        </p:cTn>
                                        <p:tgtEl>
                                          <p:spTgt spid="92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12" fill="hold" display="0">
                  <p:stCondLst>
                    <p:cond delay="indefinite"/>
                  </p:stCondLst>
                  <p:endCondLst>
                    <p:cond evt="onPrev" delay="0">
                      <p:tgtEl>
                        <p:sldTgt/>
                      </p:tgtEl>
                    </p:cond>
                    <p:cond evt="onStopAudio" delay="0">
                      <p:tgtEl>
                        <p:sldTgt/>
                      </p:tgtEl>
                    </p:cond>
                  </p:endCondLst>
                </p:cTn>
                <p:tgtEl>
                  <p:spTgt spid="9222"/>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Report</a:t>
            </a:r>
            <a:endParaRPr lang="en-US" dirty="0"/>
          </a:p>
        </p:txBody>
      </p:sp>
      <p:sp>
        <p:nvSpPr>
          <p:cNvPr id="3" name="Subtitle 2"/>
          <p:cNvSpPr>
            <a:spLocks noGrp="1"/>
          </p:cNvSpPr>
          <p:nvPr>
            <p:ph type="subTitle" idx="1"/>
          </p:nvPr>
        </p:nvSpPr>
        <p:spPr/>
        <p:txBody>
          <a:bodyPr/>
          <a:lstStyle/>
          <a:p>
            <a:r>
              <a:rPr lang="en-US" dirty="0" err="1" smtClean="0"/>
              <a:t>Sharjil</a:t>
            </a:r>
            <a:r>
              <a:rPr lang="en-US" dirty="0" smtClean="0"/>
              <a:t> </a:t>
            </a:r>
            <a:r>
              <a:rPr lang="en-US" dirty="0" err="1" smtClean="0"/>
              <a:t>Hasan</a:t>
            </a:r>
            <a:endParaRPr lang="en-US" dirty="0"/>
          </a:p>
          <a:p>
            <a:r>
              <a:rPr lang="en-US" dirty="0" err="1" smtClean="0"/>
              <a:t>Zubair</a:t>
            </a:r>
            <a:r>
              <a:rPr lang="en-US" dirty="0" smtClean="0"/>
              <a:t> Abdullah</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185291"/>
            <a:ext cx="9144000" cy="1077218"/>
          </a:xfrm>
          <a:prstGeom prst="rect">
            <a:avLst/>
          </a:prstGeom>
          <a:noFill/>
          <a:ln w="9525" cap="flat" cmpd="sng">
            <a:noFill/>
            <a:prstDash val="solid"/>
            <a:miter lim="800000"/>
            <a:headEnd type="none" w="lg" len="lg"/>
            <a:tailEnd type="none" w="lg" len="lg"/>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Knowledge Life Cycle Team exercise</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ea typeface="Times New Roman" pitchFamily="18" charset="0"/>
              </a:rPr>
              <a:t>EMSE</a:t>
            </a: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 270, Knowledge Management</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Source: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rPr>
              <a:t>Zubair</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rPr>
              <a:t> Abdullah</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Seeker: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rPr>
              <a:t>Sharjil</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rPr>
              <a:t>Hasan</a:t>
            </a:r>
            <a:endParaRPr kumimoji="0" lang="en-US" sz="1600" b="0" i="0" u="none" strike="noStrike" cap="none" normalizeH="0" baseline="0" dirty="0" smtClean="0">
              <a:ln>
                <a:noFill/>
              </a:ln>
              <a:solidFill>
                <a:schemeClr val="tx1"/>
              </a:solidFill>
              <a:effectLst/>
              <a:latin typeface="Times New Roman" pitchFamily="18" charset="0"/>
            </a:endParaRPr>
          </a:p>
        </p:txBody>
      </p:sp>
      <p:sp>
        <p:nvSpPr>
          <p:cNvPr id="7" name="Rectangle 6"/>
          <p:cNvSpPr/>
          <p:nvPr/>
        </p:nvSpPr>
        <p:spPr>
          <a:xfrm>
            <a:off x="0" y="1524000"/>
            <a:ext cx="9144000" cy="4093428"/>
          </a:xfrm>
          <a:prstGeom prst="rect">
            <a:avLst/>
          </a:prstGeom>
        </p:spPr>
        <p:txBody>
          <a:bodyPr wrap="square">
            <a:spAutoFit/>
          </a:bodyPr>
          <a:lstStyle/>
          <a:p>
            <a:pPr marL="463550" lvl="0" algn="l"/>
            <a:r>
              <a:rPr lang="en-US" sz="1400" b="1" dirty="0">
                <a:solidFill>
                  <a:srgbClr val="000000"/>
                </a:solidFill>
                <a:ea typeface="Times New Roman" pitchFamily="18" charset="0"/>
              </a:rPr>
              <a:t>Knowledge Artifact Project Subject:  </a:t>
            </a:r>
            <a:r>
              <a:rPr lang="en-US" sz="1400" dirty="0" smtClean="0">
                <a:solidFill>
                  <a:srgbClr val="000000"/>
                </a:solidFill>
                <a:ea typeface="Times New Roman" pitchFamily="18" charset="0"/>
              </a:rPr>
              <a:t>Biometrics</a:t>
            </a:r>
          </a:p>
          <a:p>
            <a:pPr marL="463550" lvl="0" algn="l"/>
            <a:endParaRPr lang="en-US" sz="1000" b="1" dirty="0">
              <a:solidFill>
                <a:srgbClr val="000000"/>
              </a:solidFill>
              <a:cs typeface="Times New Roman" pitchFamily="18" charset="0"/>
            </a:endParaRPr>
          </a:p>
          <a:p>
            <a:pPr marL="463550" lvl="0" algn="l" eaLnBrk="0" hangingPunct="0"/>
            <a:r>
              <a:rPr lang="en-US" sz="1400" b="1" dirty="0">
                <a:solidFill>
                  <a:srgbClr val="000000"/>
                </a:solidFill>
                <a:cs typeface="Times New Roman" pitchFamily="18" charset="0"/>
              </a:rPr>
              <a:t>Background:</a:t>
            </a:r>
          </a:p>
          <a:p>
            <a:pPr marL="852488" lvl="0" algn="l" eaLnBrk="0" hangingPunct="0">
              <a:buFontTx/>
              <a:buChar char="•"/>
            </a:pPr>
            <a:r>
              <a:rPr lang="en-US" sz="1200" dirty="0">
                <a:solidFill>
                  <a:srgbClr val="000000"/>
                </a:solidFill>
                <a:ea typeface="Times New Roman" pitchFamily="18" charset="0"/>
              </a:rPr>
              <a:t>The Source has a background in electrical engineering, engineering management and is familiar with the subject of biometrics </a:t>
            </a:r>
            <a:r>
              <a:rPr lang="en-US" sz="1200" dirty="0" smtClean="0">
                <a:solidFill>
                  <a:srgbClr val="000000"/>
                </a:solidFill>
                <a:ea typeface="Times New Roman" pitchFamily="18" charset="0"/>
              </a:rPr>
              <a:t>  technology</a:t>
            </a:r>
            <a:endParaRPr lang="en-US" sz="1200" dirty="0">
              <a:solidFill>
                <a:srgbClr val="000000"/>
              </a:solidFill>
              <a:ea typeface="Times New Roman" pitchFamily="18" charset="0"/>
            </a:endParaRPr>
          </a:p>
          <a:p>
            <a:pPr marL="852488" lvl="0" algn="l" eaLnBrk="0" hangingPunct="0">
              <a:buFontTx/>
              <a:buChar char="•"/>
            </a:pPr>
            <a:r>
              <a:rPr lang="en-US" sz="1200" dirty="0">
                <a:solidFill>
                  <a:srgbClr val="000000"/>
                </a:solidFill>
                <a:ea typeface="Times New Roman" pitchFamily="18" charset="0"/>
              </a:rPr>
              <a:t>The Seeker has a background in electrical engineering, engineering management, information systems, and information technology</a:t>
            </a:r>
          </a:p>
          <a:p>
            <a:pPr marL="852488" lvl="0" algn="l" eaLnBrk="0" hangingPunct="0">
              <a:buFontTx/>
              <a:buChar char="•"/>
            </a:pPr>
            <a:r>
              <a:rPr lang="en-US" sz="1200" dirty="0">
                <a:solidFill>
                  <a:srgbClr val="000000"/>
                </a:solidFill>
                <a:ea typeface="Times New Roman" pitchFamily="18" charset="0"/>
              </a:rPr>
              <a:t>The focus of this exercise is to obtain information about biometrics as it relates to information security</a:t>
            </a:r>
            <a:r>
              <a:rPr lang="en-US" sz="1200" dirty="0" smtClean="0">
                <a:solidFill>
                  <a:srgbClr val="000000"/>
                </a:solidFill>
                <a:ea typeface="Times New Roman" pitchFamily="18" charset="0"/>
              </a:rPr>
              <a:t>.</a:t>
            </a:r>
          </a:p>
          <a:p>
            <a:pPr marL="225425" lvl="0" algn="l" eaLnBrk="0" hangingPunct="0"/>
            <a:endParaRPr lang="en-US" sz="1200" dirty="0">
              <a:solidFill>
                <a:srgbClr val="000000"/>
              </a:solidFill>
            </a:endParaRPr>
          </a:p>
          <a:p>
            <a:pPr marL="463550" lvl="0" algn="l" eaLnBrk="0" hangingPunct="0"/>
            <a:r>
              <a:rPr lang="en-US" sz="1400" b="1" dirty="0">
                <a:solidFill>
                  <a:srgbClr val="000000"/>
                </a:solidFill>
                <a:ea typeface="Times New Roman" pitchFamily="18" charset="0"/>
              </a:rPr>
              <a:t>Elicitation Method:</a:t>
            </a:r>
            <a:endParaRPr lang="en-US" sz="1400" dirty="0">
              <a:solidFill>
                <a:srgbClr val="000000"/>
              </a:solidFill>
            </a:endParaRPr>
          </a:p>
          <a:p>
            <a:pPr marL="852488" lvl="0" algn="l" eaLnBrk="0" hangingPunct="0">
              <a:buFontTx/>
              <a:buChar char="•"/>
            </a:pPr>
            <a:r>
              <a:rPr lang="en-US" sz="1200" dirty="0">
                <a:solidFill>
                  <a:srgbClr val="000000"/>
                </a:solidFill>
                <a:ea typeface="Times New Roman" pitchFamily="18" charset="0"/>
              </a:rPr>
              <a:t>Utilized a Source-Seeker unstructured interview approach</a:t>
            </a:r>
            <a:endParaRPr lang="en-US" sz="1200" dirty="0">
              <a:solidFill>
                <a:srgbClr val="000000"/>
              </a:solidFill>
            </a:endParaRPr>
          </a:p>
          <a:p>
            <a:pPr marL="852488" lvl="1" algn="l" eaLnBrk="0" hangingPunct="0">
              <a:buFont typeface="Symbol" pitchFamily="18" charset="2"/>
              <a:buChar char=""/>
            </a:pPr>
            <a:r>
              <a:rPr lang="en-US" sz="1200" dirty="0">
                <a:solidFill>
                  <a:srgbClr val="000000"/>
                </a:solidFill>
                <a:ea typeface="Times New Roman" pitchFamily="18" charset="0"/>
              </a:rPr>
              <a:t>Initially, an area of common interest was identified and basic information was covered</a:t>
            </a:r>
          </a:p>
          <a:p>
            <a:pPr marL="852488" lvl="1" algn="l" eaLnBrk="0" hangingPunct="0">
              <a:buFont typeface="Symbol" pitchFamily="18" charset="2"/>
              <a:buChar char=""/>
            </a:pPr>
            <a:r>
              <a:rPr lang="en-US" sz="1200" dirty="0">
                <a:solidFill>
                  <a:srgbClr val="000000"/>
                </a:solidFill>
                <a:ea typeface="Times New Roman" pitchFamily="18" charset="0"/>
              </a:rPr>
              <a:t>The Source identified an online reference for the Seeker to get familiar with the topic</a:t>
            </a:r>
          </a:p>
          <a:p>
            <a:pPr marL="852488" lvl="1" algn="l" eaLnBrk="0" hangingPunct="0">
              <a:buFont typeface="Symbol" pitchFamily="18" charset="2"/>
              <a:buChar char=""/>
            </a:pPr>
            <a:r>
              <a:rPr lang="en-US" sz="1200" dirty="0">
                <a:solidFill>
                  <a:srgbClr val="000000"/>
                </a:solidFill>
                <a:ea typeface="Times New Roman" pitchFamily="18" charset="0"/>
              </a:rPr>
              <a:t>Source identified key concepts and discussed with the </a:t>
            </a:r>
            <a:r>
              <a:rPr lang="en-US" sz="1200" dirty="0" smtClean="0">
                <a:solidFill>
                  <a:srgbClr val="000000"/>
                </a:solidFill>
                <a:ea typeface="Times New Roman" pitchFamily="18" charset="0"/>
              </a:rPr>
              <a:t>Seeker</a:t>
            </a:r>
          </a:p>
          <a:p>
            <a:pPr marL="852488" lvl="1" algn="l" eaLnBrk="0" hangingPunct="0"/>
            <a:endParaRPr lang="en-US" sz="1200" dirty="0">
              <a:solidFill>
                <a:srgbClr val="000000"/>
              </a:solidFill>
            </a:endParaRPr>
          </a:p>
          <a:p>
            <a:pPr marL="463550" lvl="0" algn="l" eaLnBrk="0" hangingPunct="0"/>
            <a:r>
              <a:rPr lang="en-US" sz="1400" b="1" dirty="0">
                <a:solidFill>
                  <a:srgbClr val="000000"/>
                </a:solidFill>
                <a:ea typeface="Times New Roman" pitchFamily="18" charset="0"/>
              </a:rPr>
              <a:t>Approach to Codify Knowledge:</a:t>
            </a:r>
            <a:endParaRPr lang="en-US" sz="1400" dirty="0">
              <a:solidFill>
                <a:srgbClr val="000000"/>
              </a:solidFill>
            </a:endParaRPr>
          </a:p>
          <a:p>
            <a:pPr marL="852488" lvl="0" algn="l" eaLnBrk="0" hangingPunct="0">
              <a:buFontTx/>
              <a:buChar char="•"/>
            </a:pPr>
            <a:r>
              <a:rPr lang="en-US" sz="1200" dirty="0">
                <a:solidFill>
                  <a:srgbClr val="000000"/>
                </a:solidFill>
                <a:ea typeface="Times New Roman" pitchFamily="18" charset="0"/>
              </a:rPr>
              <a:t>Preliminary approach is to use a Textual </a:t>
            </a:r>
            <a:r>
              <a:rPr lang="en-US" sz="1200" dirty="0" smtClean="0">
                <a:solidFill>
                  <a:srgbClr val="000000"/>
                </a:solidFill>
                <a:ea typeface="Times New Roman" pitchFamily="18" charset="0"/>
              </a:rPr>
              <a:t>Representation</a:t>
            </a:r>
          </a:p>
          <a:p>
            <a:pPr marL="852488" lvl="0" algn="l" eaLnBrk="0" hangingPunct="0"/>
            <a:endParaRPr lang="en-US" sz="1200" dirty="0">
              <a:solidFill>
                <a:srgbClr val="000000"/>
              </a:solidFill>
            </a:endParaRPr>
          </a:p>
          <a:p>
            <a:pPr marL="463550" lvl="0" algn="l" eaLnBrk="0" hangingPunct="0"/>
            <a:r>
              <a:rPr lang="en-US" sz="1400" b="1" dirty="0">
                <a:solidFill>
                  <a:srgbClr val="000000"/>
                </a:solidFill>
                <a:ea typeface="Times New Roman" pitchFamily="18" charset="0"/>
              </a:rPr>
              <a:t>Questions asked by the seeker</a:t>
            </a:r>
            <a:endParaRPr lang="en-US" sz="1400" dirty="0">
              <a:solidFill>
                <a:srgbClr val="000000"/>
              </a:solidFill>
            </a:endParaRPr>
          </a:p>
          <a:p>
            <a:pPr marL="852488" lvl="0" algn="l" eaLnBrk="0" hangingPunct="0">
              <a:buFontTx/>
              <a:buChar char="•"/>
            </a:pPr>
            <a:r>
              <a:rPr lang="en-US" sz="1200" dirty="0">
                <a:solidFill>
                  <a:srgbClr val="000000"/>
                </a:solidFill>
                <a:ea typeface="Times New Roman" pitchFamily="18" charset="0"/>
              </a:rPr>
              <a:t>What is a Biometric?</a:t>
            </a:r>
          </a:p>
          <a:p>
            <a:pPr marL="852488" lvl="0" algn="l" eaLnBrk="0" hangingPunct="0">
              <a:buFontTx/>
              <a:buChar char="•"/>
            </a:pPr>
            <a:r>
              <a:rPr lang="en-US" sz="1200" dirty="0">
                <a:solidFill>
                  <a:srgbClr val="000000"/>
                </a:solidFill>
                <a:ea typeface="Times New Roman" pitchFamily="18" charset="0"/>
              </a:rPr>
              <a:t>Can biometrics be used to protect data?</a:t>
            </a:r>
          </a:p>
          <a:p>
            <a:pPr marL="852488" lvl="0" algn="l" eaLnBrk="0" hangingPunct="0">
              <a:buFontTx/>
              <a:buChar char="•"/>
            </a:pPr>
            <a:r>
              <a:rPr lang="en-US" sz="1200" dirty="0">
                <a:solidFill>
                  <a:srgbClr val="000000"/>
                </a:solidFill>
                <a:ea typeface="Times New Roman" pitchFamily="18" charset="0"/>
              </a:rPr>
              <a:t>How secure is biometric technology?</a:t>
            </a:r>
            <a:endParaRPr lang="en-US" sz="1200" dirty="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185291"/>
            <a:ext cx="9144000" cy="1077218"/>
          </a:xfrm>
          <a:prstGeom prst="rect">
            <a:avLst/>
          </a:prstGeom>
          <a:noFill/>
          <a:ln w="9525" cap="flat" cmpd="sng">
            <a:noFill/>
            <a:prstDash val="solid"/>
            <a:miter lim="800000"/>
            <a:headEnd type="none" w="lg" len="lg"/>
            <a:tailEnd type="none" w="lg" len="lg"/>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Knowledge Life Cycle Team exercise</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ea typeface="Times New Roman" pitchFamily="18" charset="0"/>
              </a:rPr>
              <a:t>EMSE</a:t>
            </a: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 270, Knowledge Management</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Source: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rPr>
              <a:t>Zubair</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rPr>
              <a:t> Abdullah</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Seeker: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rPr>
              <a:t>Sharjil</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rPr>
              <a:t>Hasan</a:t>
            </a:r>
            <a:endParaRPr kumimoji="0" lang="en-US" sz="1600" b="0" i="0" u="none" strike="noStrike" cap="none" normalizeH="0" baseline="0" dirty="0" smtClean="0">
              <a:ln>
                <a:noFill/>
              </a:ln>
              <a:solidFill>
                <a:schemeClr val="tx1"/>
              </a:solidFill>
              <a:effectLst/>
              <a:latin typeface="Times New Roman" pitchFamily="18" charset="0"/>
            </a:endParaRPr>
          </a:p>
        </p:txBody>
      </p:sp>
      <p:sp>
        <p:nvSpPr>
          <p:cNvPr id="7" name="Rectangle 6"/>
          <p:cNvSpPr/>
          <p:nvPr/>
        </p:nvSpPr>
        <p:spPr>
          <a:xfrm>
            <a:off x="152400" y="1524000"/>
            <a:ext cx="8763000" cy="4616648"/>
          </a:xfrm>
          <a:prstGeom prst="rect">
            <a:avLst/>
          </a:prstGeom>
        </p:spPr>
        <p:txBody>
          <a:bodyPr wrap="square">
            <a:spAutoFit/>
          </a:bodyPr>
          <a:lstStyle/>
          <a:p>
            <a:pPr marL="338138" algn="l"/>
            <a:r>
              <a:rPr lang="en-US" sz="1400" b="1" dirty="0" smtClean="0"/>
              <a:t>Completed </a:t>
            </a:r>
            <a:r>
              <a:rPr lang="en-US" sz="1400" b="1" dirty="0"/>
              <a:t>Artifact:</a:t>
            </a:r>
          </a:p>
          <a:p>
            <a:pPr marL="338138"/>
            <a:r>
              <a:rPr lang="en-US" sz="1400" dirty="0"/>
              <a:t> </a:t>
            </a:r>
          </a:p>
          <a:p>
            <a:pPr marL="338138" algn="l"/>
            <a:r>
              <a:rPr lang="en-US" sz="1400" b="1" dirty="0" smtClean="0"/>
              <a:t>Overview </a:t>
            </a:r>
            <a:r>
              <a:rPr lang="en-US" sz="1400" b="1" dirty="0"/>
              <a:t>of Biometrics</a:t>
            </a:r>
          </a:p>
          <a:p>
            <a:r>
              <a:rPr lang="en-US" sz="1400" dirty="0"/>
              <a:t> </a:t>
            </a:r>
          </a:p>
          <a:p>
            <a:pPr marL="463550" algn="l"/>
            <a:r>
              <a:rPr lang="en-US" sz="1400" dirty="0"/>
              <a:t>Biometrics measure an individual’s unique physical or behavioral characteristics to recognize or authenticate their identity.  There are seven basic biometrics – fingerprints, hand geometry, iris scanning, retinal scanning, face recognition, signature verification, and voice authentication.  Biometric security applications can be applied to an organizations security needs to protect confidential personal, academic, and employee information that is stored in paper and electronic forms as well as ensuring the protection of the campus and facilities from unauthorized access.  Biometric securities eliminate the use for passwords.  Passwords are an easily compromised security because they depend on the user to remember them without writing them down, not sharing passwords with other people, and being hacked by hacking guesses or software.</a:t>
            </a:r>
          </a:p>
          <a:p>
            <a:pPr algn="l"/>
            <a:r>
              <a:rPr lang="en-US" sz="1400" dirty="0"/>
              <a:t> </a:t>
            </a:r>
          </a:p>
          <a:p>
            <a:pPr marL="338138" algn="l"/>
            <a:r>
              <a:rPr lang="en-US" sz="1400" b="1" dirty="0"/>
              <a:t>Security Needs</a:t>
            </a:r>
          </a:p>
          <a:p>
            <a:pPr algn="l"/>
            <a:r>
              <a:rPr lang="en-US" sz="1400" dirty="0"/>
              <a:t> </a:t>
            </a:r>
          </a:p>
          <a:p>
            <a:pPr marL="400050" algn="l"/>
            <a:r>
              <a:rPr lang="en-US" sz="1400" dirty="0"/>
              <a:t>Metric scanners can be installed at any location that requires limited physical access – file rooms, server rooms, etc, to protect data and hardware.  Metric scanners can be used to limit access to certain areas at certain times – for instance, the library from </a:t>
            </a:r>
            <a:r>
              <a:rPr lang="en-US" sz="1400" dirty="0" err="1"/>
              <a:t>12PM</a:t>
            </a:r>
            <a:r>
              <a:rPr lang="en-US" sz="1400" dirty="0"/>
              <a:t> to </a:t>
            </a:r>
            <a:r>
              <a:rPr lang="en-US" sz="1400" dirty="0" err="1"/>
              <a:t>6AM</a:t>
            </a:r>
            <a:r>
              <a:rPr lang="en-US" sz="1400" dirty="0"/>
              <a:t>, and dorm rooms round the clock.  Metric scanners can also be used to limit access on individual </a:t>
            </a:r>
            <a:r>
              <a:rPr lang="en-US" sz="1400" dirty="0" err="1"/>
              <a:t>PC’s</a:t>
            </a:r>
            <a:r>
              <a:rPr lang="en-US" sz="1400" dirty="0"/>
              <a:t> and networks.  The metric scanner that registered an unrecognized user could alert IT and security with a time and location.</a:t>
            </a:r>
          </a:p>
          <a:p>
            <a:r>
              <a:rPr lang="en-US" sz="1400"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185291"/>
            <a:ext cx="9144000" cy="1077218"/>
          </a:xfrm>
          <a:prstGeom prst="rect">
            <a:avLst/>
          </a:prstGeom>
          <a:noFill/>
          <a:ln w="9525" cap="flat" cmpd="sng">
            <a:noFill/>
            <a:prstDash val="solid"/>
            <a:miter lim="800000"/>
            <a:headEnd type="none" w="lg" len="lg"/>
            <a:tailEnd type="none" w="lg" len="lg"/>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Knowledge Life Cycle Team exercise</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ea typeface="Times New Roman" pitchFamily="18" charset="0"/>
              </a:rPr>
              <a:t>EMSE</a:t>
            </a: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 270, Knowledge Management</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Source: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rPr>
              <a:t>Zubair</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rPr>
              <a:t> Abdullah</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Seeker: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rPr>
              <a:t>Sharjil</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rPr>
              <a:t>Hasan</a:t>
            </a:r>
            <a:endParaRPr kumimoji="0" lang="en-US" sz="1600" b="0" i="0" u="none" strike="noStrike" cap="none" normalizeH="0" baseline="0" dirty="0" smtClean="0">
              <a:ln>
                <a:noFill/>
              </a:ln>
              <a:solidFill>
                <a:schemeClr val="tx1"/>
              </a:solidFill>
              <a:effectLst/>
              <a:latin typeface="Times New Roman" pitchFamily="18" charset="0"/>
            </a:endParaRPr>
          </a:p>
        </p:txBody>
      </p:sp>
      <p:sp>
        <p:nvSpPr>
          <p:cNvPr id="7" name="Rectangle 6"/>
          <p:cNvSpPr/>
          <p:nvPr/>
        </p:nvSpPr>
        <p:spPr>
          <a:xfrm>
            <a:off x="152400" y="1524000"/>
            <a:ext cx="8763000" cy="4616648"/>
          </a:xfrm>
          <a:prstGeom prst="rect">
            <a:avLst/>
          </a:prstGeom>
        </p:spPr>
        <p:txBody>
          <a:bodyPr wrap="square">
            <a:spAutoFit/>
          </a:bodyPr>
          <a:lstStyle/>
          <a:p>
            <a:pPr marL="225425" algn="l"/>
            <a:r>
              <a:rPr lang="en-US" sz="1400" b="1" dirty="0"/>
              <a:t>Fingerprints</a:t>
            </a:r>
          </a:p>
          <a:p>
            <a:r>
              <a:rPr lang="en-US" sz="1400" dirty="0"/>
              <a:t> </a:t>
            </a:r>
          </a:p>
          <a:p>
            <a:pPr marL="463550" algn="l"/>
            <a:r>
              <a:rPr lang="en-US" sz="1400" dirty="0"/>
              <a:t>Fingerprints have been used for some time to identify, or eliminate, identities in law enforcement fields.  It is a very recognized and accepted standard.  The main drawback to fingerprint recognition is that the fingerprint of a registered user can be changed by scarring and a new fingerprint template needs to be registered when that happens, and even this inconvenience can be diminished by registering two or more of each user’s fingerprints initially.</a:t>
            </a:r>
          </a:p>
          <a:p>
            <a:pPr algn="l"/>
            <a:r>
              <a:rPr lang="en-US" sz="1400" dirty="0"/>
              <a:t> </a:t>
            </a:r>
          </a:p>
          <a:p>
            <a:pPr marL="225425" algn="l"/>
            <a:r>
              <a:rPr lang="en-US" sz="1400" b="1" dirty="0"/>
              <a:t>Hand Geometry</a:t>
            </a:r>
          </a:p>
          <a:p>
            <a:pPr algn="l"/>
            <a:r>
              <a:rPr lang="en-US" sz="1400" dirty="0"/>
              <a:t> </a:t>
            </a:r>
          </a:p>
          <a:p>
            <a:pPr marL="463550" algn="l"/>
            <a:r>
              <a:rPr lang="en-US" sz="1400" dirty="0"/>
              <a:t>Hand geometry metric solutions are also in current use in many applications such as time clocking and attendance.  It is a solution easily turned to the security needs of an organization for physical and network access in the same way as fingerprint scanning.</a:t>
            </a:r>
          </a:p>
          <a:p>
            <a:pPr algn="l"/>
            <a:r>
              <a:rPr lang="en-US" sz="1400" dirty="0"/>
              <a:t> </a:t>
            </a:r>
          </a:p>
          <a:p>
            <a:pPr marL="225425" algn="l"/>
            <a:r>
              <a:rPr lang="en-US" sz="1400" b="1" dirty="0"/>
              <a:t>Iris Recognition</a:t>
            </a:r>
          </a:p>
          <a:p>
            <a:pPr algn="l"/>
            <a:r>
              <a:rPr lang="en-US" sz="1400" dirty="0"/>
              <a:t> </a:t>
            </a:r>
          </a:p>
          <a:p>
            <a:pPr marL="463550" algn="l"/>
            <a:r>
              <a:rPr lang="en-US" sz="1400" dirty="0"/>
              <a:t>Iris recognition is similar to fingerprint recognition in theory of the uniqueness of an individual’s specific pattern.  The iris scanner does not need to be in direct physical contact with the individual either in making the template or in scanning for recognition.  It will even work through eyeglasses.  The relative scarceness of this technology in commercial use makes the price of hardware and setup relatively high.</a:t>
            </a:r>
          </a:p>
          <a:p>
            <a:pPr marL="463550"/>
            <a:r>
              <a:rPr lang="en-US" sz="1400"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185291"/>
            <a:ext cx="9144000" cy="1077218"/>
          </a:xfrm>
          <a:prstGeom prst="rect">
            <a:avLst/>
          </a:prstGeom>
          <a:noFill/>
          <a:ln w="9525" cap="flat" cmpd="sng">
            <a:noFill/>
            <a:prstDash val="solid"/>
            <a:miter lim="800000"/>
            <a:headEnd type="none" w="lg" len="lg"/>
            <a:tailEnd type="none" w="lg" len="lg"/>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Knowledge Life Cycle Team exercise</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ea typeface="Times New Roman" pitchFamily="18" charset="0"/>
              </a:rPr>
              <a:t>EMSE</a:t>
            </a: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 270, Knowledge Management</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Source: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rPr>
              <a:t>Zubair</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rPr>
              <a:t> Abdullah</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Seeker: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rPr>
              <a:t>Sharjil</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rPr>
              <a:t>Hasan</a:t>
            </a:r>
            <a:endParaRPr kumimoji="0" lang="en-US" sz="1600" b="0" i="0" u="none" strike="noStrike" cap="none" normalizeH="0" baseline="0" dirty="0" smtClean="0">
              <a:ln>
                <a:noFill/>
              </a:ln>
              <a:solidFill>
                <a:schemeClr val="tx1"/>
              </a:solidFill>
              <a:effectLst/>
              <a:latin typeface="Times New Roman" pitchFamily="18" charset="0"/>
            </a:endParaRPr>
          </a:p>
        </p:txBody>
      </p:sp>
      <p:sp>
        <p:nvSpPr>
          <p:cNvPr id="7" name="Rectangle 6"/>
          <p:cNvSpPr/>
          <p:nvPr/>
        </p:nvSpPr>
        <p:spPr>
          <a:xfrm>
            <a:off x="152400" y="1524000"/>
            <a:ext cx="8763000" cy="5047536"/>
          </a:xfrm>
          <a:prstGeom prst="rect">
            <a:avLst/>
          </a:prstGeom>
        </p:spPr>
        <p:txBody>
          <a:bodyPr wrap="square">
            <a:spAutoFit/>
          </a:bodyPr>
          <a:lstStyle/>
          <a:p>
            <a:pPr marL="225425" algn="l"/>
            <a:r>
              <a:rPr lang="en-US" sz="1400" b="1" dirty="0"/>
              <a:t>Retinal Recognition</a:t>
            </a:r>
          </a:p>
          <a:p>
            <a:pPr marL="225425" algn="l"/>
            <a:r>
              <a:rPr lang="en-US" sz="1400" dirty="0"/>
              <a:t> </a:t>
            </a:r>
          </a:p>
          <a:p>
            <a:pPr marL="463550" algn="l"/>
            <a:r>
              <a:rPr lang="en-US" sz="1400" dirty="0"/>
              <a:t>The scanner for retinal recognition requires physical contact and focus to be able to scan, and does not work through eyeglasses.  The relative scarceness of this technology in commercial use makes the price of hardware and setup relatively high.</a:t>
            </a:r>
          </a:p>
          <a:p>
            <a:pPr marL="225425" algn="l"/>
            <a:r>
              <a:rPr lang="en-US" sz="1400" dirty="0"/>
              <a:t> </a:t>
            </a:r>
          </a:p>
          <a:p>
            <a:pPr marL="225425" algn="l"/>
            <a:r>
              <a:rPr lang="en-US" sz="1400" b="1" dirty="0"/>
              <a:t>Face Recognition</a:t>
            </a:r>
          </a:p>
          <a:p>
            <a:pPr marL="225425" algn="l"/>
            <a:r>
              <a:rPr lang="en-US" sz="1400" dirty="0"/>
              <a:t> </a:t>
            </a:r>
          </a:p>
          <a:p>
            <a:pPr marL="463550" algn="l"/>
            <a:r>
              <a:rPr lang="en-US" sz="1400" dirty="0"/>
              <a:t>Industry has used this technique primarily for the identification of known offenders from a database rather than the verification of all users’ identities.  The equipment for scanning is rather more involved than other technologies.  </a:t>
            </a:r>
          </a:p>
          <a:p>
            <a:pPr marL="225425" algn="l"/>
            <a:r>
              <a:rPr lang="en-US" sz="1400" dirty="0"/>
              <a:t> </a:t>
            </a:r>
          </a:p>
          <a:p>
            <a:pPr marL="225425" algn="l"/>
            <a:r>
              <a:rPr lang="en-US" sz="1400" b="1" dirty="0"/>
              <a:t>Signature Verification</a:t>
            </a:r>
          </a:p>
          <a:p>
            <a:pPr marL="225425" algn="l"/>
            <a:r>
              <a:rPr lang="en-US" sz="1400" dirty="0"/>
              <a:t> </a:t>
            </a:r>
          </a:p>
          <a:p>
            <a:pPr marL="463550" algn="l"/>
            <a:r>
              <a:rPr lang="en-US" sz="1400" dirty="0"/>
              <a:t>The verification of the </a:t>
            </a:r>
            <a:r>
              <a:rPr lang="en-US" sz="1400" i="1" dirty="0"/>
              <a:t>way</a:t>
            </a:r>
            <a:r>
              <a:rPr lang="en-US" sz="1400" dirty="0"/>
              <a:t> a person signs their name, rather than the comparison of a person’s signature to a file copy, is a security method with some validity but practical limitations.</a:t>
            </a:r>
          </a:p>
          <a:p>
            <a:pPr marL="225425" algn="l"/>
            <a:r>
              <a:rPr lang="en-US" sz="1400" dirty="0"/>
              <a:t> </a:t>
            </a:r>
          </a:p>
          <a:p>
            <a:pPr marL="225425" algn="l"/>
            <a:r>
              <a:rPr lang="en-US" sz="1400" b="1" dirty="0"/>
              <a:t>Voice Authentication</a:t>
            </a:r>
          </a:p>
          <a:p>
            <a:pPr marL="225425" algn="l"/>
            <a:r>
              <a:rPr lang="en-US" sz="1400" dirty="0"/>
              <a:t> </a:t>
            </a:r>
          </a:p>
          <a:p>
            <a:pPr marL="463550" algn="l"/>
            <a:r>
              <a:rPr lang="en-US" sz="1400" dirty="0"/>
              <a:t>Voice authentication software is in current usage with variable success, the main difficulty being background noise interference.</a:t>
            </a:r>
          </a:p>
          <a:p>
            <a:pPr marL="225425" algn="l"/>
            <a:r>
              <a:rPr lang="en-US" sz="1400" dirty="0" smtClean="0"/>
              <a:t>	Ibid</a:t>
            </a:r>
            <a:r>
              <a:rPr lang="en-US" sz="1400" dirty="0"/>
              <a:t>, p. 3.</a:t>
            </a:r>
          </a:p>
          <a:p>
            <a:pPr marL="463550"/>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185291"/>
            <a:ext cx="9144000" cy="1077218"/>
          </a:xfrm>
          <a:prstGeom prst="rect">
            <a:avLst/>
          </a:prstGeom>
          <a:noFill/>
          <a:ln w="9525" cap="flat" cmpd="sng">
            <a:noFill/>
            <a:prstDash val="solid"/>
            <a:miter lim="800000"/>
            <a:headEnd type="none" w="lg" len="lg"/>
            <a:tailEnd type="none" w="lg" len="lg"/>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Knowledge Life Cycle Team exercise</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ea typeface="Times New Roman" pitchFamily="18" charset="0"/>
              </a:rPr>
              <a:t>EMSE</a:t>
            </a: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 270, Knowledge Management</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Source: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rPr>
              <a:t>Zubair</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rPr>
              <a:t> Abdullah</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rPr>
              <a:t>Seeker: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rPr>
              <a:t>Sharjil</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rPr>
              <a:t>Hasan</a:t>
            </a:r>
            <a:endParaRPr kumimoji="0" lang="en-US" sz="1600" b="0" i="0" u="none" strike="noStrike" cap="none" normalizeH="0" baseline="0" dirty="0" smtClean="0">
              <a:ln>
                <a:noFill/>
              </a:ln>
              <a:solidFill>
                <a:schemeClr val="tx1"/>
              </a:solidFill>
              <a:effectLst/>
              <a:latin typeface="Times New Roman" pitchFamily="18" charset="0"/>
            </a:endParaRPr>
          </a:p>
        </p:txBody>
      </p:sp>
      <p:sp>
        <p:nvSpPr>
          <p:cNvPr id="7" name="Rectangle 6"/>
          <p:cNvSpPr/>
          <p:nvPr/>
        </p:nvSpPr>
        <p:spPr>
          <a:xfrm>
            <a:off x="152400" y="1524000"/>
            <a:ext cx="8763000" cy="3970318"/>
          </a:xfrm>
          <a:prstGeom prst="rect">
            <a:avLst/>
          </a:prstGeom>
        </p:spPr>
        <p:txBody>
          <a:bodyPr wrap="square">
            <a:spAutoFit/>
          </a:bodyPr>
          <a:lstStyle/>
          <a:p>
            <a:pPr marL="225425" algn="l"/>
            <a:r>
              <a:rPr lang="en-US" sz="1400" dirty="0"/>
              <a:t> </a:t>
            </a:r>
            <a:r>
              <a:rPr lang="en-US" sz="1400" b="1" dirty="0"/>
              <a:t>Costs</a:t>
            </a:r>
          </a:p>
          <a:p>
            <a:pPr algn="l"/>
            <a:r>
              <a:rPr lang="en-US" sz="1400" dirty="0"/>
              <a:t> </a:t>
            </a:r>
          </a:p>
          <a:p>
            <a:pPr marL="463550" algn="l">
              <a:buFont typeface="Arial" pitchFamily="34" charset="0"/>
              <a:buChar char="•"/>
            </a:pPr>
            <a:r>
              <a:rPr lang="en-US" sz="1400" dirty="0"/>
              <a:t>Cost components include </a:t>
            </a:r>
          </a:p>
          <a:p>
            <a:pPr marL="463550" lvl="0" algn="l">
              <a:buFont typeface="Arial" pitchFamily="34" charset="0"/>
              <a:buChar char="•"/>
            </a:pPr>
            <a:r>
              <a:rPr lang="en-US" sz="1400" dirty="0"/>
              <a:t>biometric capture hardware; </a:t>
            </a:r>
          </a:p>
          <a:p>
            <a:pPr marL="463550" lvl="0" algn="l">
              <a:buFont typeface="Arial" pitchFamily="34" charset="0"/>
              <a:buChar char="•"/>
            </a:pPr>
            <a:r>
              <a:rPr lang="en-US" sz="1400" dirty="0"/>
              <a:t>back-end processing power to maintain the database; </a:t>
            </a:r>
          </a:p>
          <a:p>
            <a:pPr marL="463550" lvl="0" algn="l">
              <a:buFont typeface="Arial" pitchFamily="34" charset="0"/>
              <a:buChar char="•"/>
            </a:pPr>
            <a:r>
              <a:rPr lang="en-US" sz="1400" dirty="0"/>
              <a:t>research and testing of the biometric system; </a:t>
            </a:r>
          </a:p>
          <a:p>
            <a:pPr marL="463550" lvl="0" algn="l">
              <a:buFont typeface="Arial" pitchFamily="34" charset="0"/>
              <a:buChar char="•"/>
            </a:pPr>
            <a:r>
              <a:rPr lang="en-US" sz="1400" dirty="0"/>
              <a:t>installation, including implementation team salaries; </a:t>
            </a:r>
          </a:p>
          <a:p>
            <a:pPr marL="463550" lvl="0" algn="l">
              <a:buFont typeface="Arial" pitchFamily="34" charset="0"/>
              <a:buChar char="•"/>
            </a:pPr>
            <a:r>
              <a:rPr lang="en-US" sz="1400" dirty="0"/>
              <a:t>mounting, installation, connection, and user system integration costs; </a:t>
            </a:r>
          </a:p>
          <a:p>
            <a:pPr marL="463550" lvl="0" algn="l">
              <a:buFont typeface="Arial" pitchFamily="34" charset="0"/>
              <a:buChar char="•"/>
            </a:pPr>
            <a:r>
              <a:rPr lang="en-US" sz="1400" dirty="0"/>
              <a:t>user education, often conducted through marketing campaigns; </a:t>
            </a:r>
          </a:p>
          <a:p>
            <a:pPr marL="576263" lvl="0" indent="-112713" algn="l">
              <a:buFont typeface="Arial" pitchFamily="34" charset="0"/>
              <a:buChar char="•"/>
            </a:pPr>
            <a:r>
              <a:rPr lang="en-US" sz="1400" dirty="0"/>
              <a:t>exception processing, or handling users who cannot submit readable images because of missing appendages or unreadable prints; </a:t>
            </a:r>
          </a:p>
          <a:p>
            <a:pPr marL="463550" lvl="0" algn="l">
              <a:buFont typeface="Arial" pitchFamily="34" charset="0"/>
              <a:buChar char="•"/>
            </a:pPr>
            <a:r>
              <a:rPr lang="en-US" sz="1400" dirty="0"/>
              <a:t>productivity losses due to the implementation learning curve; and system maintenance.</a:t>
            </a:r>
          </a:p>
          <a:p>
            <a:pPr algn="l"/>
            <a:r>
              <a:rPr lang="en-US" sz="1400" dirty="0" smtClean="0"/>
              <a:t>	Ibid</a:t>
            </a:r>
            <a:r>
              <a:rPr lang="en-US" sz="1400" dirty="0"/>
              <a:t>, p. 7.</a:t>
            </a:r>
          </a:p>
          <a:p>
            <a:pPr marL="225425" algn="l"/>
            <a:endParaRPr lang="en-US" sz="1400" dirty="0"/>
          </a:p>
          <a:p>
            <a:pPr marL="463550" algn="l"/>
            <a:r>
              <a:rPr lang="en-US" sz="1400" dirty="0"/>
              <a:t>The scanner for retinal recognition requires physical contact and focus to be able to scan, and does not work through eyeglasses.  The relative scarceness of this technology in commercial use makes the price of hardware and setup relatively high.</a:t>
            </a:r>
          </a:p>
          <a:p>
            <a:pPr marL="225425" algn="l"/>
            <a:r>
              <a:rPr lang="en-US" sz="14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3600" b="1">
                <a:cs typeface="Times New Roman" pitchFamily="18" charset="0"/>
              </a:rPr>
              <a:t>Information Security Applications</a:t>
            </a:r>
          </a:p>
        </p:txBody>
      </p:sp>
      <p:sp>
        <p:nvSpPr>
          <p:cNvPr id="6147" name="Rectangle 3"/>
          <p:cNvSpPr>
            <a:spLocks noGrp="1" noChangeArrowheads="1"/>
          </p:cNvSpPr>
          <p:nvPr>
            <p:ph type="body" idx="1"/>
          </p:nvPr>
        </p:nvSpPr>
        <p:spPr/>
        <p:txBody>
          <a:bodyPr/>
          <a:lstStyle/>
          <a:p>
            <a:r>
              <a:rPr lang="en-US" sz="2400">
                <a:cs typeface="Times New Roman" pitchFamily="18" charset="0"/>
              </a:rPr>
              <a:t>Biometric security applications can be applied to protect confidential and top security information that is stored in paper and electronic forms as well as ensuring the protection of facilities from unauthorized access.</a:t>
            </a:r>
          </a:p>
          <a:p>
            <a:pPr>
              <a:buFontTx/>
              <a:buNone/>
            </a:pPr>
            <a:endParaRPr lang="en-US" sz="2400">
              <a:cs typeface="Times New Roman" pitchFamily="18" charset="0"/>
            </a:endParaRPr>
          </a:p>
          <a:p>
            <a:r>
              <a:rPr lang="en-US" sz="2400">
                <a:cs typeface="Times New Roman" pitchFamily="18" charset="0"/>
              </a:rPr>
              <a:t>Biometric securities eliminate the use for passwords.  Passwords are an easily compromised security because they depend on the user to remember them without writing them down, not sharing passwords with other people, and being hacked by hacking guesses or software.</a:t>
            </a:r>
            <a:endParaRPr 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6"/>
          <p:cNvSpPr>
            <a:spLocks noGrp="1" noChangeArrowheads="1"/>
          </p:cNvSpPr>
          <p:nvPr>
            <p:ph type="title"/>
          </p:nvPr>
        </p:nvSpPr>
        <p:spPr>
          <a:noFill/>
          <a:ln/>
        </p:spPr>
        <p:txBody>
          <a:bodyPr/>
          <a:lstStyle/>
          <a:p>
            <a:r>
              <a:rPr lang="en-US"/>
              <a:t>Brief Biometric Technologies Overview</a:t>
            </a:r>
          </a:p>
        </p:txBody>
      </p:sp>
      <p:sp>
        <p:nvSpPr>
          <p:cNvPr id="3079" name="Rectangle 7"/>
          <p:cNvSpPr>
            <a:spLocks noGrp="1" noChangeArrowheads="1"/>
          </p:cNvSpPr>
          <p:nvPr>
            <p:ph type="body" idx="1"/>
          </p:nvPr>
        </p:nvSpPr>
        <p:spPr>
          <a:noFill/>
          <a:ln/>
        </p:spPr>
        <p:txBody>
          <a:bodyPr/>
          <a:lstStyle/>
          <a:p>
            <a:r>
              <a:rPr lang="en-US" sz="2400">
                <a:cs typeface="Times New Roman" pitchFamily="18" charset="0"/>
              </a:rPr>
              <a:t>There are seven basic biometrics – fingerprints, hand geometry, iris scanning, retinal scanning, face recognition, signature verification, and voice authentication.</a:t>
            </a:r>
          </a:p>
          <a:p>
            <a:endParaRPr lang="en-US" sz="2400">
              <a:cs typeface="Times New Roman" pitchFamily="18" charset="0"/>
            </a:endParaRPr>
          </a:p>
        </p:txBody>
      </p:sp>
      <p:pic>
        <p:nvPicPr>
          <p:cNvPr id="3080" name="Picture 8" descr="D:\CLIP_ART\POLICEFR\FNGRPRNT.WMF"/>
          <p:cNvPicPr>
            <a:picLocks noChangeAspect="1" noChangeArrowheads="1"/>
          </p:cNvPicPr>
          <p:nvPr/>
        </p:nvPicPr>
        <p:blipFill>
          <a:blip r:embed="rId2" cstate="print"/>
          <a:srcRect/>
          <a:stretch>
            <a:fillRect/>
          </a:stretch>
        </p:blipFill>
        <p:spPr bwMode="auto">
          <a:xfrm>
            <a:off x="1447800" y="3200400"/>
            <a:ext cx="1195388" cy="1676400"/>
          </a:xfrm>
          <a:prstGeom prst="rect">
            <a:avLst/>
          </a:prstGeom>
          <a:noFill/>
        </p:spPr>
      </p:pic>
      <p:pic>
        <p:nvPicPr>
          <p:cNvPr id="3081" name="Picture 9" descr="D:\CLIP_ART\HANDS\ALONE\SIGN07.WMF"/>
          <p:cNvPicPr>
            <a:picLocks noChangeAspect="1" noChangeArrowheads="1"/>
          </p:cNvPicPr>
          <p:nvPr/>
        </p:nvPicPr>
        <p:blipFill>
          <a:blip r:embed="rId3" cstate="print"/>
          <a:srcRect/>
          <a:stretch>
            <a:fillRect/>
          </a:stretch>
        </p:blipFill>
        <p:spPr bwMode="auto">
          <a:xfrm>
            <a:off x="3733800" y="3200400"/>
            <a:ext cx="1512888" cy="1600200"/>
          </a:xfrm>
          <a:prstGeom prst="rect">
            <a:avLst/>
          </a:prstGeom>
          <a:noFill/>
        </p:spPr>
      </p:pic>
      <p:pic>
        <p:nvPicPr>
          <p:cNvPr id="3082" name="Picture 10" descr="D:\CLIP_ART\ANATOMY\EYE_4.WMF"/>
          <p:cNvPicPr>
            <a:picLocks noChangeAspect="1" noChangeArrowheads="1"/>
          </p:cNvPicPr>
          <p:nvPr/>
        </p:nvPicPr>
        <p:blipFill>
          <a:blip r:embed="rId4" cstate="print"/>
          <a:srcRect/>
          <a:stretch>
            <a:fillRect/>
          </a:stretch>
        </p:blipFill>
        <p:spPr bwMode="auto">
          <a:xfrm>
            <a:off x="6172200" y="3200400"/>
            <a:ext cx="2438400" cy="1295400"/>
          </a:xfrm>
          <a:prstGeom prst="rect">
            <a:avLst/>
          </a:prstGeom>
          <a:noFill/>
          <a:ln w="9525">
            <a:noFill/>
            <a:miter lim="800000"/>
            <a:headEnd/>
            <a:tailEnd/>
          </a:ln>
        </p:spPr>
      </p:pic>
      <p:pic>
        <p:nvPicPr>
          <p:cNvPr id="3083" name="Picture 11" descr="D:\CLIP_ART\ANATOMY\EYE_5.WMF"/>
          <p:cNvPicPr>
            <a:picLocks noChangeAspect="1" noChangeArrowheads="1"/>
          </p:cNvPicPr>
          <p:nvPr/>
        </p:nvPicPr>
        <p:blipFill>
          <a:blip r:embed="rId5" cstate="print"/>
          <a:srcRect/>
          <a:stretch>
            <a:fillRect/>
          </a:stretch>
        </p:blipFill>
        <p:spPr bwMode="auto">
          <a:xfrm>
            <a:off x="381000" y="5029200"/>
            <a:ext cx="2514600" cy="1357313"/>
          </a:xfrm>
          <a:prstGeom prst="rect">
            <a:avLst/>
          </a:prstGeom>
          <a:noFill/>
        </p:spPr>
      </p:pic>
      <p:pic>
        <p:nvPicPr>
          <p:cNvPr id="3084" name="Picture 12" descr="D:\CLIP_ART\PEOPLE\FACES\FACE_02.WMF"/>
          <p:cNvPicPr>
            <a:picLocks noChangeAspect="1" noChangeArrowheads="1"/>
          </p:cNvPicPr>
          <p:nvPr/>
        </p:nvPicPr>
        <p:blipFill>
          <a:blip r:embed="rId6" cstate="print"/>
          <a:srcRect/>
          <a:stretch>
            <a:fillRect/>
          </a:stretch>
        </p:blipFill>
        <p:spPr bwMode="auto">
          <a:xfrm>
            <a:off x="2971800" y="4876800"/>
            <a:ext cx="1649413" cy="1609725"/>
          </a:xfrm>
          <a:prstGeom prst="rect">
            <a:avLst/>
          </a:prstGeom>
          <a:noFill/>
        </p:spPr>
      </p:pic>
      <p:pic>
        <p:nvPicPr>
          <p:cNvPr id="3085" name="Picture 13" descr="D:\CLIP_ART\BRUSH\BRUSH_2\STRKE208.WMF"/>
          <p:cNvPicPr>
            <a:picLocks noChangeAspect="1" noChangeArrowheads="1"/>
          </p:cNvPicPr>
          <p:nvPr/>
        </p:nvPicPr>
        <p:blipFill>
          <a:blip r:embed="rId7" cstate="print">
            <a:grayscl/>
          </a:blip>
          <a:srcRect/>
          <a:stretch>
            <a:fillRect/>
          </a:stretch>
        </p:blipFill>
        <p:spPr bwMode="auto">
          <a:xfrm>
            <a:off x="4876800" y="5334000"/>
            <a:ext cx="2335213" cy="857250"/>
          </a:xfrm>
          <a:prstGeom prst="rect">
            <a:avLst/>
          </a:prstGeom>
          <a:noFill/>
        </p:spPr>
      </p:pic>
      <p:pic>
        <p:nvPicPr>
          <p:cNvPr id="3086" name="Picture 14" descr="D:\CLIP_ART\MUSIC\MCRPHNE3.WMF"/>
          <p:cNvPicPr>
            <a:picLocks noChangeAspect="1" noChangeArrowheads="1"/>
          </p:cNvPicPr>
          <p:nvPr/>
        </p:nvPicPr>
        <p:blipFill>
          <a:blip r:embed="rId8" cstate="print"/>
          <a:srcRect r="78294" b="25346"/>
          <a:stretch>
            <a:fillRect/>
          </a:stretch>
        </p:blipFill>
        <p:spPr bwMode="auto">
          <a:xfrm>
            <a:off x="7696200" y="4495800"/>
            <a:ext cx="836613" cy="2032000"/>
          </a:xfrm>
          <a:prstGeom prst="rect">
            <a:avLst/>
          </a:prstGeom>
          <a:noFill/>
        </p:spPr>
      </p:pic>
    </p:spTree>
  </p:cSld>
  <p:clrMapOvr>
    <a:masterClrMapping/>
  </p:clrMapOvr>
  <p:transition advTm="10689"/>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2000"/>
                                  </p:stCondLst>
                                  <p:childTnLst>
                                    <p:set>
                                      <p:cBhvr>
                                        <p:cTn id="6" dur="1" fill="hold">
                                          <p:stCondLst>
                                            <p:cond delay="0"/>
                                          </p:stCondLst>
                                        </p:cTn>
                                        <p:tgtEl>
                                          <p:spTgt spid="3080"/>
                                        </p:tgtEl>
                                        <p:attrNameLst>
                                          <p:attrName>style.visibility</p:attrName>
                                        </p:attrNameLst>
                                      </p:cBhvr>
                                      <p:to>
                                        <p:strVal val="visible"/>
                                      </p:to>
                                    </p:set>
                                    <p:anim calcmode="lin" valueType="num">
                                      <p:cBhvr additive="base">
                                        <p:cTn id="7" dur="500" fill="hold"/>
                                        <p:tgtEl>
                                          <p:spTgt spid="3080"/>
                                        </p:tgtEl>
                                        <p:attrNameLst>
                                          <p:attrName>ppt_x</p:attrName>
                                        </p:attrNameLst>
                                      </p:cBhvr>
                                      <p:tavLst>
                                        <p:tav tm="0">
                                          <p:val>
                                            <p:strVal val="0-#ppt_w/2"/>
                                          </p:val>
                                        </p:tav>
                                        <p:tav tm="100000">
                                          <p:val>
                                            <p:strVal val="#ppt_x"/>
                                          </p:val>
                                        </p:tav>
                                      </p:tavLst>
                                    </p:anim>
                                    <p:anim calcmode="lin" valueType="num">
                                      <p:cBhvr additive="base">
                                        <p:cTn id="8" dur="500" fill="hold"/>
                                        <p:tgtEl>
                                          <p:spTgt spid="3080"/>
                                        </p:tgtEl>
                                        <p:attrNameLst>
                                          <p:attrName>ppt_y</p:attrName>
                                        </p:attrNameLst>
                                      </p:cBhvr>
                                      <p:tavLst>
                                        <p:tav tm="0">
                                          <p:val>
                                            <p:strVal val="#ppt_y"/>
                                          </p:val>
                                        </p:tav>
                                        <p:tav tm="100000">
                                          <p:val>
                                            <p:strVal val="#ppt_y"/>
                                          </p:val>
                                        </p:tav>
                                      </p:tavLst>
                                    </p:anim>
                                  </p:childTnLst>
                                </p:cTn>
                              </p:par>
                            </p:childTnLst>
                          </p:cTn>
                        </p:par>
                        <p:par>
                          <p:cTn id="9" fill="hold">
                            <p:stCondLst>
                              <p:cond delay="2500"/>
                            </p:stCondLst>
                            <p:childTnLst>
                              <p:par>
                                <p:cTn id="10" presetID="1" presetClass="entr" presetSubtype="0" fill="hold" nodeType="afterEffect">
                                  <p:stCondLst>
                                    <p:cond delay="1000"/>
                                  </p:stCondLst>
                                  <p:childTnLst>
                                    <p:set>
                                      <p:cBhvr>
                                        <p:cTn id="11" dur="1" fill="hold">
                                          <p:stCondLst>
                                            <p:cond delay="499"/>
                                          </p:stCondLst>
                                        </p:cTn>
                                        <p:tgtEl>
                                          <p:spTgt spid="3081"/>
                                        </p:tgtEl>
                                        <p:attrNameLst>
                                          <p:attrName>style.visibility</p:attrName>
                                        </p:attrNameLst>
                                      </p:cBhvr>
                                      <p:to>
                                        <p:strVal val="visible"/>
                                      </p:to>
                                    </p:set>
                                  </p:childTnLst>
                                </p:cTn>
                              </p:par>
                            </p:childTnLst>
                          </p:cTn>
                        </p:par>
                        <p:par>
                          <p:cTn id="12" fill="hold">
                            <p:stCondLst>
                              <p:cond delay="4000"/>
                            </p:stCondLst>
                            <p:childTnLst>
                              <p:par>
                                <p:cTn id="13" presetID="17" presetClass="entr" presetSubtype="4" fill="hold" nodeType="afterEffect">
                                  <p:stCondLst>
                                    <p:cond delay="1000"/>
                                  </p:stCondLst>
                                  <p:childTnLst>
                                    <p:set>
                                      <p:cBhvr>
                                        <p:cTn id="14" dur="1" fill="hold">
                                          <p:stCondLst>
                                            <p:cond delay="0"/>
                                          </p:stCondLst>
                                        </p:cTn>
                                        <p:tgtEl>
                                          <p:spTgt spid="3082"/>
                                        </p:tgtEl>
                                        <p:attrNameLst>
                                          <p:attrName>style.visibility</p:attrName>
                                        </p:attrNameLst>
                                      </p:cBhvr>
                                      <p:to>
                                        <p:strVal val="visible"/>
                                      </p:to>
                                    </p:set>
                                    <p:anim calcmode="lin" valueType="num">
                                      <p:cBhvr>
                                        <p:cTn id="15" dur="500" fill="hold"/>
                                        <p:tgtEl>
                                          <p:spTgt spid="3082"/>
                                        </p:tgtEl>
                                        <p:attrNameLst>
                                          <p:attrName>ppt_x</p:attrName>
                                        </p:attrNameLst>
                                      </p:cBhvr>
                                      <p:tavLst>
                                        <p:tav tm="0">
                                          <p:val>
                                            <p:strVal val="#ppt_x"/>
                                          </p:val>
                                        </p:tav>
                                        <p:tav tm="100000">
                                          <p:val>
                                            <p:strVal val="#ppt_x"/>
                                          </p:val>
                                        </p:tav>
                                      </p:tavLst>
                                    </p:anim>
                                    <p:anim calcmode="lin" valueType="num">
                                      <p:cBhvr>
                                        <p:cTn id="16" dur="500" fill="hold"/>
                                        <p:tgtEl>
                                          <p:spTgt spid="3082"/>
                                        </p:tgtEl>
                                        <p:attrNameLst>
                                          <p:attrName>ppt_y</p:attrName>
                                        </p:attrNameLst>
                                      </p:cBhvr>
                                      <p:tavLst>
                                        <p:tav tm="0">
                                          <p:val>
                                            <p:strVal val="#ppt_y+#ppt_h/2"/>
                                          </p:val>
                                        </p:tav>
                                        <p:tav tm="100000">
                                          <p:val>
                                            <p:strVal val="#ppt_y"/>
                                          </p:val>
                                        </p:tav>
                                      </p:tavLst>
                                    </p:anim>
                                    <p:anim calcmode="lin" valueType="num">
                                      <p:cBhvr>
                                        <p:cTn id="17" dur="500" fill="hold"/>
                                        <p:tgtEl>
                                          <p:spTgt spid="3082"/>
                                        </p:tgtEl>
                                        <p:attrNameLst>
                                          <p:attrName>ppt_w</p:attrName>
                                        </p:attrNameLst>
                                      </p:cBhvr>
                                      <p:tavLst>
                                        <p:tav tm="0">
                                          <p:val>
                                            <p:strVal val="#ppt_w"/>
                                          </p:val>
                                        </p:tav>
                                        <p:tav tm="100000">
                                          <p:val>
                                            <p:strVal val="#ppt_w"/>
                                          </p:val>
                                        </p:tav>
                                      </p:tavLst>
                                    </p:anim>
                                    <p:anim calcmode="lin" valueType="num">
                                      <p:cBhvr>
                                        <p:cTn id="18" dur="500" fill="hold"/>
                                        <p:tgtEl>
                                          <p:spTgt spid="3082"/>
                                        </p:tgtEl>
                                        <p:attrNameLst>
                                          <p:attrName>ppt_h</p:attrName>
                                        </p:attrNameLst>
                                      </p:cBhvr>
                                      <p:tavLst>
                                        <p:tav tm="0">
                                          <p:val>
                                            <p:fltVal val="0"/>
                                          </p:val>
                                        </p:tav>
                                        <p:tav tm="100000">
                                          <p:val>
                                            <p:strVal val="#ppt_h"/>
                                          </p:val>
                                        </p:tav>
                                      </p:tavLst>
                                    </p:anim>
                                  </p:childTnLst>
                                </p:cTn>
                              </p:par>
                            </p:childTnLst>
                          </p:cTn>
                        </p:par>
                        <p:par>
                          <p:cTn id="19" fill="hold">
                            <p:stCondLst>
                              <p:cond delay="5500"/>
                            </p:stCondLst>
                            <p:childTnLst>
                              <p:par>
                                <p:cTn id="20" presetID="17" presetClass="entr" presetSubtype="1" fill="hold" nodeType="afterEffect">
                                  <p:stCondLst>
                                    <p:cond delay="1000"/>
                                  </p:stCondLst>
                                  <p:childTnLst>
                                    <p:set>
                                      <p:cBhvr>
                                        <p:cTn id="21" dur="1" fill="hold">
                                          <p:stCondLst>
                                            <p:cond delay="0"/>
                                          </p:stCondLst>
                                        </p:cTn>
                                        <p:tgtEl>
                                          <p:spTgt spid="3083"/>
                                        </p:tgtEl>
                                        <p:attrNameLst>
                                          <p:attrName>style.visibility</p:attrName>
                                        </p:attrNameLst>
                                      </p:cBhvr>
                                      <p:to>
                                        <p:strVal val="visible"/>
                                      </p:to>
                                    </p:set>
                                    <p:anim calcmode="lin" valueType="num">
                                      <p:cBhvr>
                                        <p:cTn id="22" dur="500" fill="hold"/>
                                        <p:tgtEl>
                                          <p:spTgt spid="3083"/>
                                        </p:tgtEl>
                                        <p:attrNameLst>
                                          <p:attrName>ppt_x</p:attrName>
                                        </p:attrNameLst>
                                      </p:cBhvr>
                                      <p:tavLst>
                                        <p:tav tm="0">
                                          <p:val>
                                            <p:strVal val="#ppt_x"/>
                                          </p:val>
                                        </p:tav>
                                        <p:tav tm="100000">
                                          <p:val>
                                            <p:strVal val="#ppt_x"/>
                                          </p:val>
                                        </p:tav>
                                      </p:tavLst>
                                    </p:anim>
                                    <p:anim calcmode="lin" valueType="num">
                                      <p:cBhvr>
                                        <p:cTn id="23" dur="500" fill="hold"/>
                                        <p:tgtEl>
                                          <p:spTgt spid="3083"/>
                                        </p:tgtEl>
                                        <p:attrNameLst>
                                          <p:attrName>ppt_y</p:attrName>
                                        </p:attrNameLst>
                                      </p:cBhvr>
                                      <p:tavLst>
                                        <p:tav tm="0">
                                          <p:val>
                                            <p:strVal val="#ppt_y-#ppt_h/2"/>
                                          </p:val>
                                        </p:tav>
                                        <p:tav tm="100000">
                                          <p:val>
                                            <p:strVal val="#ppt_y"/>
                                          </p:val>
                                        </p:tav>
                                      </p:tavLst>
                                    </p:anim>
                                    <p:anim calcmode="lin" valueType="num">
                                      <p:cBhvr>
                                        <p:cTn id="24" dur="500" fill="hold"/>
                                        <p:tgtEl>
                                          <p:spTgt spid="3083"/>
                                        </p:tgtEl>
                                        <p:attrNameLst>
                                          <p:attrName>ppt_w</p:attrName>
                                        </p:attrNameLst>
                                      </p:cBhvr>
                                      <p:tavLst>
                                        <p:tav tm="0">
                                          <p:val>
                                            <p:strVal val="#ppt_w"/>
                                          </p:val>
                                        </p:tav>
                                        <p:tav tm="100000">
                                          <p:val>
                                            <p:strVal val="#ppt_w"/>
                                          </p:val>
                                        </p:tav>
                                      </p:tavLst>
                                    </p:anim>
                                    <p:anim calcmode="lin" valueType="num">
                                      <p:cBhvr>
                                        <p:cTn id="25" dur="500" fill="hold"/>
                                        <p:tgtEl>
                                          <p:spTgt spid="3083"/>
                                        </p:tgtEl>
                                        <p:attrNameLst>
                                          <p:attrName>ppt_h</p:attrName>
                                        </p:attrNameLst>
                                      </p:cBhvr>
                                      <p:tavLst>
                                        <p:tav tm="0">
                                          <p:val>
                                            <p:fltVal val="0"/>
                                          </p:val>
                                        </p:tav>
                                        <p:tav tm="100000">
                                          <p:val>
                                            <p:strVal val="#ppt_h"/>
                                          </p:val>
                                        </p:tav>
                                      </p:tavLst>
                                    </p:anim>
                                  </p:childTnLst>
                                </p:cTn>
                              </p:par>
                            </p:childTnLst>
                          </p:cTn>
                        </p:par>
                        <p:par>
                          <p:cTn id="26" fill="hold">
                            <p:stCondLst>
                              <p:cond delay="7000"/>
                            </p:stCondLst>
                            <p:childTnLst>
                              <p:par>
                                <p:cTn id="27" presetID="1" presetClass="entr" presetSubtype="0" fill="hold" nodeType="afterEffect">
                                  <p:stCondLst>
                                    <p:cond delay="1000"/>
                                  </p:stCondLst>
                                  <p:childTnLst>
                                    <p:set>
                                      <p:cBhvr>
                                        <p:cTn id="28" dur="1" fill="hold">
                                          <p:stCondLst>
                                            <p:cond delay="499"/>
                                          </p:stCondLst>
                                        </p:cTn>
                                        <p:tgtEl>
                                          <p:spTgt spid="3084"/>
                                        </p:tgtEl>
                                        <p:attrNameLst>
                                          <p:attrName>style.visibility</p:attrName>
                                        </p:attrNameLst>
                                      </p:cBhvr>
                                      <p:to>
                                        <p:strVal val="visible"/>
                                      </p:to>
                                    </p:set>
                                  </p:childTnLst>
                                </p:cTn>
                              </p:par>
                            </p:childTnLst>
                          </p:cTn>
                        </p:par>
                        <p:par>
                          <p:cTn id="29" fill="hold">
                            <p:stCondLst>
                              <p:cond delay="8500"/>
                            </p:stCondLst>
                            <p:childTnLst>
                              <p:par>
                                <p:cTn id="30" presetID="17" presetClass="entr" presetSubtype="8" fill="hold" nodeType="afterEffect">
                                  <p:stCondLst>
                                    <p:cond delay="1000"/>
                                  </p:stCondLst>
                                  <p:childTnLst>
                                    <p:set>
                                      <p:cBhvr>
                                        <p:cTn id="31" dur="1" fill="hold">
                                          <p:stCondLst>
                                            <p:cond delay="0"/>
                                          </p:stCondLst>
                                        </p:cTn>
                                        <p:tgtEl>
                                          <p:spTgt spid="3085"/>
                                        </p:tgtEl>
                                        <p:attrNameLst>
                                          <p:attrName>style.visibility</p:attrName>
                                        </p:attrNameLst>
                                      </p:cBhvr>
                                      <p:to>
                                        <p:strVal val="visible"/>
                                      </p:to>
                                    </p:set>
                                    <p:anim calcmode="lin" valueType="num">
                                      <p:cBhvr>
                                        <p:cTn id="32" dur="500" fill="hold"/>
                                        <p:tgtEl>
                                          <p:spTgt spid="3085"/>
                                        </p:tgtEl>
                                        <p:attrNameLst>
                                          <p:attrName>ppt_x</p:attrName>
                                        </p:attrNameLst>
                                      </p:cBhvr>
                                      <p:tavLst>
                                        <p:tav tm="0">
                                          <p:val>
                                            <p:strVal val="#ppt_x-#ppt_w/2"/>
                                          </p:val>
                                        </p:tav>
                                        <p:tav tm="100000">
                                          <p:val>
                                            <p:strVal val="#ppt_x"/>
                                          </p:val>
                                        </p:tav>
                                      </p:tavLst>
                                    </p:anim>
                                    <p:anim calcmode="lin" valueType="num">
                                      <p:cBhvr>
                                        <p:cTn id="33" dur="500" fill="hold"/>
                                        <p:tgtEl>
                                          <p:spTgt spid="3085"/>
                                        </p:tgtEl>
                                        <p:attrNameLst>
                                          <p:attrName>ppt_y</p:attrName>
                                        </p:attrNameLst>
                                      </p:cBhvr>
                                      <p:tavLst>
                                        <p:tav tm="0">
                                          <p:val>
                                            <p:strVal val="#ppt_y"/>
                                          </p:val>
                                        </p:tav>
                                        <p:tav tm="100000">
                                          <p:val>
                                            <p:strVal val="#ppt_y"/>
                                          </p:val>
                                        </p:tav>
                                      </p:tavLst>
                                    </p:anim>
                                    <p:anim calcmode="lin" valueType="num">
                                      <p:cBhvr>
                                        <p:cTn id="34" dur="500" fill="hold"/>
                                        <p:tgtEl>
                                          <p:spTgt spid="3085"/>
                                        </p:tgtEl>
                                        <p:attrNameLst>
                                          <p:attrName>ppt_w</p:attrName>
                                        </p:attrNameLst>
                                      </p:cBhvr>
                                      <p:tavLst>
                                        <p:tav tm="0">
                                          <p:val>
                                            <p:fltVal val="0"/>
                                          </p:val>
                                        </p:tav>
                                        <p:tav tm="100000">
                                          <p:val>
                                            <p:strVal val="#ppt_w"/>
                                          </p:val>
                                        </p:tav>
                                      </p:tavLst>
                                    </p:anim>
                                    <p:anim calcmode="lin" valueType="num">
                                      <p:cBhvr>
                                        <p:cTn id="35" dur="500" fill="hold"/>
                                        <p:tgtEl>
                                          <p:spTgt spid="3085"/>
                                        </p:tgtEl>
                                        <p:attrNameLst>
                                          <p:attrName>ppt_h</p:attrName>
                                        </p:attrNameLst>
                                      </p:cBhvr>
                                      <p:tavLst>
                                        <p:tav tm="0">
                                          <p:val>
                                            <p:strVal val="#ppt_h"/>
                                          </p:val>
                                        </p:tav>
                                        <p:tav tm="100000">
                                          <p:val>
                                            <p:strVal val="#ppt_h"/>
                                          </p:val>
                                        </p:tav>
                                      </p:tavLst>
                                    </p:anim>
                                  </p:childTnLst>
                                </p:cTn>
                              </p:par>
                            </p:childTnLst>
                          </p:cTn>
                        </p:par>
                        <p:par>
                          <p:cTn id="36" fill="hold">
                            <p:stCondLst>
                              <p:cond delay="10000"/>
                            </p:stCondLst>
                            <p:childTnLst>
                              <p:par>
                                <p:cTn id="37" presetID="16" presetClass="entr" presetSubtype="21" fill="hold" nodeType="afterEffect">
                                  <p:stCondLst>
                                    <p:cond delay="1000"/>
                                  </p:stCondLst>
                                  <p:childTnLst>
                                    <p:set>
                                      <p:cBhvr>
                                        <p:cTn id="38" dur="1" fill="hold">
                                          <p:stCondLst>
                                            <p:cond delay="0"/>
                                          </p:stCondLst>
                                        </p:cTn>
                                        <p:tgtEl>
                                          <p:spTgt spid="3086"/>
                                        </p:tgtEl>
                                        <p:attrNameLst>
                                          <p:attrName>style.visibility</p:attrName>
                                        </p:attrNameLst>
                                      </p:cBhvr>
                                      <p:to>
                                        <p:strVal val="visible"/>
                                      </p:to>
                                    </p:set>
                                    <p:animEffect transition="in" filter="barn(inVertical)">
                                      <p:cBhvr>
                                        <p:cTn id="39" dur="500"/>
                                        <p:tgtEl>
                                          <p:spTgt spid="30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a:r>
              <a:rPr lang="en-US">
                <a:cs typeface="Times New Roman" pitchFamily="18" charset="0"/>
              </a:rPr>
              <a:t>Fingerprints</a:t>
            </a:r>
          </a:p>
        </p:txBody>
      </p:sp>
      <p:sp>
        <p:nvSpPr>
          <p:cNvPr id="4099" name="Rectangle 3"/>
          <p:cNvSpPr>
            <a:spLocks noGrp="1" noChangeArrowheads="1"/>
          </p:cNvSpPr>
          <p:nvPr>
            <p:ph type="body" idx="1"/>
          </p:nvPr>
        </p:nvSpPr>
        <p:spPr/>
        <p:txBody>
          <a:bodyPr/>
          <a:lstStyle/>
          <a:p>
            <a:pPr>
              <a:lnSpc>
                <a:spcPct val="90000"/>
              </a:lnSpc>
            </a:pPr>
            <a:r>
              <a:rPr lang="en-US" sz="2800">
                <a:cs typeface="Times New Roman" pitchFamily="18" charset="0"/>
              </a:rPr>
              <a:t>Fingerprints have been used for some time to identify, or eliminate, identities in law enforcement fields.  It is a very recognized and accepted standard.  The main drawback to fingerprint recognition is that the fingerprint of a registered user can be changed by scarring and a new fingerprint template needs to be registered when that happens, and even this inconvenience can be diminished by registering two or more of each user’s fingerprints initially.</a:t>
            </a:r>
          </a:p>
        </p:txBody>
      </p:sp>
      <p:pic>
        <p:nvPicPr>
          <p:cNvPr id="4100" name="Picture 4" descr="D:\CLIP_ART\POLICEFR\FNGRPRNT.WMF"/>
          <p:cNvPicPr>
            <a:picLocks noChangeAspect="1" noChangeArrowheads="1"/>
          </p:cNvPicPr>
          <p:nvPr/>
        </p:nvPicPr>
        <p:blipFill>
          <a:blip r:embed="rId4" cstate="print"/>
          <a:srcRect/>
          <a:stretch>
            <a:fillRect/>
          </a:stretch>
        </p:blipFill>
        <p:spPr bwMode="auto">
          <a:xfrm>
            <a:off x="4114800" y="304800"/>
            <a:ext cx="1195388" cy="1676400"/>
          </a:xfrm>
          <a:prstGeom prst="rect">
            <a:avLst/>
          </a:prstGeom>
          <a:noFill/>
        </p:spPr>
      </p:pic>
      <p:pic>
        <p:nvPicPr>
          <p:cNvPr id="4273" name="Picture 177" descr="D:\CLIP_ART\POLICEFR\FNGRPRNT.WMF"/>
          <p:cNvPicPr>
            <a:picLocks noChangeAspect="1" noChangeArrowheads="1"/>
          </p:cNvPicPr>
          <p:nvPr/>
        </p:nvPicPr>
        <p:blipFill>
          <a:blip r:embed="rId4" cstate="print"/>
          <a:srcRect/>
          <a:stretch>
            <a:fillRect/>
          </a:stretch>
        </p:blipFill>
        <p:spPr bwMode="auto">
          <a:xfrm>
            <a:off x="6553200" y="304800"/>
            <a:ext cx="1195388" cy="1676400"/>
          </a:xfrm>
          <a:prstGeom prst="rect">
            <a:avLst/>
          </a:prstGeom>
          <a:noFill/>
        </p:spPr>
      </p:pic>
      <p:sp>
        <p:nvSpPr>
          <p:cNvPr id="4275" name="Line 179"/>
          <p:cNvSpPr>
            <a:spLocks noChangeShapeType="1"/>
          </p:cNvSpPr>
          <p:nvPr/>
        </p:nvSpPr>
        <p:spPr bwMode="auto">
          <a:xfrm>
            <a:off x="5029200" y="609600"/>
            <a:ext cx="2514600" cy="0"/>
          </a:xfrm>
          <a:prstGeom prst="line">
            <a:avLst/>
          </a:prstGeom>
          <a:noFill/>
          <a:ln w="9525">
            <a:solidFill>
              <a:schemeClr val="tx1"/>
            </a:solidFill>
            <a:round/>
            <a:headEnd type="stealth" w="lg" len="lg"/>
            <a:tailEnd type="stealth" w="lg" len="lg"/>
          </a:ln>
          <a:effectLst/>
        </p:spPr>
        <p:txBody>
          <a:bodyPr/>
          <a:lstStyle/>
          <a:p>
            <a:endParaRPr lang="en-US"/>
          </a:p>
        </p:txBody>
      </p:sp>
      <p:sp>
        <p:nvSpPr>
          <p:cNvPr id="4276" name="Line 180"/>
          <p:cNvSpPr>
            <a:spLocks noChangeShapeType="1"/>
          </p:cNvSpPr>
          <p:nvPr/>
        </p:nvSpPr>
        <p:spPr bwMode="auto">
          <a:xfrm>
            <a:off x="4572000" y="990600"/>
            <a:ext cx="2438400" cy="0"/>
          </a:xfrm>
          <a:prstGeom prst="line">
            <a:avLst/>
          </a:prstGeom>
          <a:noFill/>
          <a:ln w="9525">
            <a:solidFill>
              <a:schemeClr val="tx1"/>
            </a:solidFill>
            <a:round/>
            <a:headEnd type="stealth" w="lg" len="lg"/>
            <a:tailEnd type="stealth" w="lg" len="lg"/>
          </a:ln>
          <a:effectLst/>
        </p:spPr>
        <p:txBody>
          <a:bodyPr/>
          <a:lstStyle/>
          <a:p>
            <a:endParaRPr lang="en-US"/>
          </a:p>
        </p:txBody>
      </p:sp>
      <p:sp>
        <p:nvSpPr>
          <p:cNvPr id="4277" name="Line 181"/>
          <p:cNvSpPr>
            <a:spLocks noChangeShapeType="1"/>
          </p:cNvSpPr>
          <p:nvPr/>
        </p:nvSpPr>
        <p:spPr bwMode="auto">
          <a:xfrm>
            <a:off x="5029200" y="1371600"/>
            <a:ext cx="2362200" cy="0"/>
          </a:xfrm>
          <a:prstGeom prst="line">
            <a:avLst/>
          </a:prstGeom>
          <a:noFill/>
          <a:ln w="9525">
            <a:solidFill>
              <a:schemeClr val="tx1"/>
            </a:solidFill>
            <a:round/>
            <a:headEnd type="stealth" w="lg" len="lg"/>
            <a:tailEnd type="stealth" w="lg" len="lg"/>
          </a:ln>
          <a:effectLst/>
        </p:spPr>
        <p:txBody>
          <a:bodyPr/>
          <a:lstStyle/>
          <a:p>
            <a:endParaRPr lang="en-US"/>
          </a:p>
        </p:txBody>
      </p:sp>
      <p:pic>
        <p:nvPicPr>
          <p:cNvPr id="4279" name="Picture 183" descr="D:\CLIP_ART\EDCATION\GENERAL\CHCKMARK.WMF"/>
          <p:cNvPicPr>
            <a:picLocks noChangeAspect="1" noChangeArrowheads="1"/>
          </p:cNvPicPr>
          <p:nvPr/>
        </p:nvPicPr>
        <p:blipFill>
          <a:blip r:embed="rId5" cstate="print"/>
          <a:srcRect/>
          <a:stretch>
            <a:fillRect/>
          </a:stretch>
        </p:blipFill>
        <p:spPr bwMode="auto">
          <a:xfrm>
            <a:off x="5562600" y="381000"/>
            <a:ext cx="996950" cy="1270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strips(downRight)">
                                      <p:cBhvr>
                                        <p:cTn id="7" dur="500"/>
                                        <p:tgtEl>
                                          <p:spTgt spid="4100"/>
                                        </p:tgtEl>
                                      </p:cBhvr>
                                    </p:animEffect>
                                  </p:childTnLst>
                                </p:cTn>
                              </p:par>
                            </p:childTnLst>
                          </p:cTn>
                        </p:par>
                        <p:par>
                          <p:cTn id="8" fill="hold">
                            <p:stCondLst>
                              <p:cond delay="500"/>
                            </p:stCondLst>
                            <p:childTnLst>
                              <p:par>
                                <p:cTn id="9" presetID="19" presetClass="entr" presetSubtype="10" fill="hold" nodeType="afterEffect">
                                  <p:stCondLst>
                                    <p:cond delay="1000"/>
                                  </p:stCondLst>
                                  <p:childTnLst>
                                    <p:set>
                                      <p:cBhvr>
                                        <p:cTn id="10" dur="1" fill="hold">
                                          <p:stCondLst>
                                            <p:cond delay="0"/>
                                          </p:stCondLst>
                                        </p:cTn>
                                        <p:tgtEl>
                                          <p:spTgt spid="4273"/>
                                        </p:tgtEl>
                                        <p:attrNameLst>
                                          <p:attrName>style.visibility</p:attrName>
                                        </p:attrNameLst>
                                      </p:cBhvr>
                                      <p:to>
                                        <p:strVal val="visible"/>
                                      </p:to>
                                    </p:set>
                                    <p:anim calcmode="lin" valueType="num">
                                      <p:cBhvr>
                                        <p:cTn id="11" dur="5000" fill="hold"/>
                                        <p:tgtEl>
                                          <p:spTgt spid="4273"/>
                                        </p:tgtEl>
                                        <p:attrNameLst>
                                          <p:attrName>ppt_w</p:attrName>
                                        </p:attrNameLst>
                                      </p:cBhvr>
                                      <p:tavLst>
                                        <p:tav tm="0" fmla="#ppt_w*sin(2.5*pi*$)">
                                          <p:val>
                                            <p:fltVal val="0"/>
                                          </p:val>
                                        </p:tav>
                                        <p:tav tm="100000">
                                          <p:val>
                                            <p:fltVal val="1"/>
                                          </p:val>
                                        </p:tav>
                                      </p:tavLst>
                                    </p:anim>
                                    <p:anim calcmode="lin" valueType="num">
                                      <p:cBhvr>
                                        <p:cTn id="12" dur="5000" fill="hold"/>
                                        <p:tgtEl>
                                          <p:spTgt spid="4273"/>
                                        </p:tgtEl>
                                        <p:attrNameLst>
                                          <p:attrName>ppt_h</p:attrName>
                                        </p:attrNameLst>
                                      </p:cBhvr>
                                      <p:tavLst>
                                        <p:tav tm="0">
                                          <p:val>
                                            <p:strVal val="#ppt_h"/>
                                          </p:val>
                                        </p:tav>
                                        <p:tav tm="100000">
                                          <p:val>
                                            <p:strVal val="#ppt_h"/>
                                          </p:val>
                                        </p:tav>
                                      </p:tavLst>
                                    </p:anim>
                                  </p:childTnLst>
                                </p:cTn>
                              </p:par>
                            </p:childTnLst>
                          </p:cTn>
                        </p:par>
                        <p:par>
                          <p:cTn id="13" fill="hold">
                            <p:stCondLst>
                              <p:cond delay="6500"/>
                            </p:stCondLst>
                            <p:childTnLst>
                              <p:par>
                                <p:cTn id="14" presetID="17" presetClass="entr" presetSubtype="10" fill="hold" grpId="0" nodeType="afterEffect">
                                  <p:stCondLst>
                                    <p:cond delay="1000"/>
                                  </p:stCondLst>
                                  <p:childTnLst>
                                    <p:set>
                                      <p:cBhvr>
                                        <p:cTn id="15" dur="1" fill="hold">
                                          <p:stCondLst>
                                            <p:cond delay="0"/>
                                          </p:stCondLst>
                                        </p:cTn>
                                        <p:tgtEl>
                                          <p:spTgt spid="4275"/>
                                        </p:tgtEl>
                                        <p:attrNameLst>
                                          <p:attrName>style.visibility</p:attrName>
                                        </p:attrNameLst>
                                      </p:cBhvr>
                                      <p:to>
                                        <p:strVal val="visible"/>
                                      </p:to>
                                    </p:set>
                                    <p:anim calcmode="lin" valueType="num">
                                      <p:cBhvr>
                                        <p:cTn id="16" dur="500" fill="hold"/>
                                        <p:tgtEl>
                                          <p:spTgt spid="4275"/>
                                        </p:tgtEl>
                                        <p:attrNameLst>
                                          <p:attrName>ppt_w</p:attrName>
                                        </p:attrNameLst>
                                      </p:cBhvr>
                                      <p:tavLst>
                                        <p:tav tm="0">
                                          <p:val>
                                            <p:fltVal val="0"/>
                                          </p:val>
                                        </p:tav>
                                        <p:tav tm="100000">
                                          <p:val>
                                            <p:strVal val="#ppt_w"/>
                                          </p:val>
                                        </p:tav>
                                      </p:tavLst>
                                    </p:anim>
                                    <p:anim calcmode="lin" valueType="num">
                                      <p:cBhvr>
                                        <p:cTn id="17" dur="500" fill="hold"/>
                                        <p:tgtEl>
                                          <p:spTgt spid="4275"/>
                                        </p:tgtEl>
                                        <p:attrNameLst>
                                          <p:attrName>ppt_h</p:attrName>
                                        </p:attrNameLst>
                                      </p:cBhvr>
                                      <p:tavLst>
                                        <p:tav tm="0">
                                          <p:val>
                                            <p:strVal val="#ppt_h"/>
                                          </p:val>
                                        </p:tav>
                                        <p:tav tm="100000">
                                          <p:val>
                                            <p:strVal val="#ppt_h"/>
                                          </p:val>
                                        </p:tav>
                                      </p:tavLst>
                                    </p:anim>
                                  </p:childTnLst>
                                  <p:subTnLst>
                                    <p:animClr>
                                      <p:cBhvr override="childStyle">
                                        <p:cTn dur="1" fill="hold" display="0" masterRel="nextClick" afterEffect="1"/>
                                        <p:tgtEl>
                                          <p:spTgt spid="4275"/>
                                        </p:tgtEl>
                                        <p:attrNameLst>
                                          <p:attrName>ppt_c</p:attrName>
                                        </p:attrNameLst>
                                      </p:cBhvr>
                                      <p:to>
                                        <a:srgbClr val="B2B2B2"/>
                                      </p:to>
                                    </p:animClr>
                                    <p:audio>
                                      <p:cMediaNode>
                                        <p:cTn display="0" masterRel="sameClick">
                                          <p:stCondLst>
                                            <p:cond evt="begin" delay="0">
                                              <p:tn val="14"/>
                                            </p:cond>
                                          </p:stCondLst>
                                          <p:endCondLst>
                                            <p:cond evt="onStopAudio" delay="0">
                                              <p:tgtEl>
                                                <p:sldTgt/>
                                              </p:tgtEl>
                                            </p:cond>
                                          </p:endCondLst>
                                        </p:cTn>
                                        <p:tgtEl>
                                          <p:sndTgt r:embed="rId2" name="CLICK.WAV"/>
                                        </p:tgtEl>
                                      </p:cMediaNode>
                                    </p:audio>
                                  </p:subTnLst>
                                </p:cTn>
                              </p:par>
                            </p:childTnLst>
                          </p:cTn>
                        </p:par>
                        <p:par>
                          <p:cTn id="18" fill="hold">
                            <p:stCondLst>
                              <p:cond delay="8000"/>
                            </p:stCondLst>
                            <p:childTnLst>
                              <p:par>
                                <p:cTn id="19" presetID="17" presetClass="entr" presetSubtype="10" fill="hold" grpId="0" nodeType="afterEffect">
                                  <p:stCondLst>
                                    <p:cond delay="1000"/>
                                  </p:stCondLst>
                                  <p:childTnLst>
                                    <p:set>
                                      <p:cBhvr>
                                        <p:cTn id="20" dur="1" fill="hold">
                                          <p:stCondLst>
                                            <p:cond delay="0"/>
                                          </p:stCondLst>
                                        </p:cTn>
                                        <p:tgtEl>
                                          <p:spTgt spid="4276"/>
                                        </p:tgtEl>
                                        <p:attrNameLst>
                                          <p:attrName>style.visibility</p:attrName>
                                        </p:attrNameLst>
                                      </p:cBhvr>
                                      <p:to>
                                        <p:strVal val="visible"/>
                                      </p:to>
                                    </p:set>
                                    <p:anim calcmode="lin" valueType="num">
                                      <p:cBhvr>
                                        <p:cTn id="21" dur="500" fill="hold"/>
                                        <p:tgtEl>
                                          <p:spTgt spid="4276"/>
                                        </p:tgtEl>
                                        <p:attrNameLst>
                                          <p:attrName>ppt_w</p:attrName>
                                        </p:attrNameLst>
                                      </p:cBhvr>
                                      <p:tavLst>
                                        <p:tav tm="0">
                                          <p:val>
                                            <p:fltVal val="0"/>
                                          </p:val>
                                        </p:tav>
                                        <p:tav tm="100000">
                                          <p:val>
                                            <p:strVal val="#ppt_w"/>
                                          </p:val>
                                        </p:tav>
                                      </p:tavLst>
                                    </p:anim>
                                    <p:anim calcmode="lin" valueType="num">
                                      <p:cBhvr>
                                        <p:cTn id="22" dur="500" fill="hold"/>
                                        <p:tgtEl>
                                          <p:spTgt spid="4276"/>
                                        </p:tgtEl>
                                        <p:attrNameLst>
                                          <p:attrName>ppt_h</p:attrName>
                                        </p:attrNameLst>
                                      </p:cBhvr>
                                      <p:tavLst>
                                        <p:tav tm="0">
                                          <p:val>
                                            <p:strVal val="#ppt_h"/>
                                          </p:val>
                                        </p:tav>
                                        <p:tav tm="100000">
                                          <p:val>
                                            <p:strVal val="#ppt_h"/>
                                          </p:val>
                                        </p:tav>
                                      </p:tavLst>
                                    </p:anim>
                                  </p:childTnLst>
                                  <p:subTnLst>
                                    <p:animClr>
                                      <p:cBhvr override="childStyle">
                                        <p:cTn dur="1" fill="hold" display="0" masterRel="nextClick" afterEffect="1"/>
                                        <p:tgtEl>
                                          <p:spTgt spid="4276"/>
                                        </p:tgtEl>
                                        <p:attrNameLst>
                                          <p:attrName>ppt_c</p:attrName>
                                        </p:attrNameLst>
                                      </p:cBhvr>
                                      <p:to>
                                        <a:srgbClr val="B2B2B2"/>
                                      </p:to>
                                    </p:animClr>
                                    <p:audio>
                                      <p:cMediaNode>
                                        <p:cTn display="0" masterRel="sameClick">
                                          <p:stCondLst>
                                            <p:cond evt="begin" delay="0">
                                              <p:tn val="19"/>
                                            </p:cond>
                                          </p:stCondLst>
                                          <p:endCondLst>
                                            <p:cond evt="onStopAudio" delay="0">
                                              <p:tgtEl>
                                                <p:sldTgt/>
                                              </p:tgtEl>
                                            </p:cond>
                                          </p:endCondLst>
                                        </p:cTn>
                                        <p:tgtEl>
                                          <p:sndTgt r:embed="rId2" name="CLICK.WAV"/>
                                        </p:tgtEl>
                                      </p:cMediaNode>
                                    </p:audio>
                                  </p:subTnLst>
                                </p:cTn>
                              </p:par>
                            </p:childTnLst>
                          </p:cTn>
                        </p:par>
                        <p:par>
                          <p:cTn id="23" fill="hold">
                            <p:stCondLst>
                              <p:cond delay="9500"/>
                            </p:stCondLst>
                            <p:childTnLst>
                              <p:par>
                                <p:cTn id="24" presetID="17" presetClass="entr" presetSubtype="10" fill="hold" grpId="0" nodeType="afterEffect">
                                  <p:stCondLst>
                                    <p:cond delay="1000"/>
                                  </p:stCondLst>
                                  <p:childTnLst>
                                    <p:set>
                                      <p:cBhvr>
                                        <p:cTn id="25" dur="1" fill="hold">
                                          <p:stCondLst>
                                            <p:cond delay="0"/>
                                          </p:stCondLst>
                                        </p:cTn>
                                        <p:tgtEl>
                                          <p:spTgt spid="4277"/>
                                        </p:tgtEl>
                                        <p:attrNameLst>
                                          <p:attrName>style.visibility</p:attrName>
                                        </p:attrNameLst>
                                      </p:cBhvr>
                                      <p:to>
                                        <p:strVal val="visible"/>
                                      </p:to>
                                    </p:set>
                                    <p:anim calcmode="lin" valueType="num">
                                      <p:cBhvr>
                                        <p:cTn id="26" dur="500" fill="hold"/>
                                        <p:tgtEl>
                                          <p:spTgt spid="4277"/>
                                        </p:tgtEl>
                                        <p:attrNameLst>
                                          <p:attrName>ppt_w</p:attrName>
                                        </p:attrNameLst>
                                      </p:cBhvr>
                                      <p:tavLst>
                                        <p:tav tm="0">
                                          <p:val>
                                            <p:fltVal val="0"/>
                                          </p:val>
                                        </p:tav>
                                        <p:tav tm="100000">
                                          <p:val>
                                            <p:strVal val="#ppt_w"/>
                                          </p:val>
                                        </p:tav>
                                      </p:tavLst>
                                    </p:anim>
                                    <p:anim calcmode="lin" valueType="num">
                                      <p:cBhvr>
                                        <p:cTn id="27" dur="500" fill="hold"/>
                                        <p:tgtEl>
                                          <p:spTgt spid="4277"/>
                                        </p:tgtEl>
                                        <p:attrNameLst>
                                          <p:attrName>ppt_h</p:attrName>
                                        </p:attrNameLst>
                                      </p:cBhvr>
                                      <p:tavLst>
                                        <p:tav tm="0">
                                          <p:val>
                                            <p:strVal val="#ppt_h"/>
                                          </p:val>
                                        </p:tav>
                                        <p:tav tm="100000">
                                          <p:val>
                                            <p:strVal val="#ppt_h"/>
                                          </p:val>
                                        </p:tav>
                                      </p:tavLst>
                                    </p:anim>
                                  </p:childTnLst>
                                  <p:subTnLst>
                                    <p:animClr>
                                      <p:cBhvr override="childStyle">
                                        <p:cTn dur="1" fill="hold" display="0" masterRel="nextClick" afterEffect="1"/>
                                        <p:tgtEl>
                                          <p:spTgt spid="4277"/>
                                        </p:tgtEl>
                                        <p:attrNameLst>
                                          <p:attrName>ppt_c</p:attrName>
                                        </p:attrNameLst>
                                      </p:cBhvr>
                                      <p:to>
                                        <a:srgbClr val="B2B2B2"/>
                                      </p:to>
                                    </p:animClr>
                                    <p:audio>
                                      <p:cMediaNode>
                                        <p:cTn display="0" masterRel="sameClick">
                                          <p:stCondLst>
                                            <p:cond evt="begin" delay="0">
                                              <p:tn val="24"/>
                                            </p:cond>
                                          </p:stCondLst>
                                          <p:endCondLst>
                                            <p:cond evt="onStopAudio" delay="0">
                                              <p:tgtEl>
                                                <p:sldTgt/>
                                              </p:tgtEl>
                                            </p:cond>
                                          </p:endCondLst>
                                        </p:cTn>
                                        <p:tgtEl>
                                          <p:sndTgt r:embed="rId2" name="CLICK.WAV"/>
                                        </p:tgtEl>
                                      </p:cMediaNode>
                                    </p:audio>
                                  </p:subTnLst>
                                </p:cTn>
                              </p:par>
                            </p:childTnLst>
                          </p:cTn>
                        </p:par>
                        <p:par>
                          <p:cTn id="28" fill="hold">
                            <p:stCondLst>
                              <p:cond delay="11000"/>
                            </p:stCondLst>
                            <p:childTnLst>
                              <p:par>
                                <p:cTn id="29" presetID="1" presetClass="entr" presetSubtype="0" fill="hold" nodeType="afterEffect">
                                  <p:stCondLst>
                                    <p:cond delay="1000"/>
                                  </p:stCondLst>
                                  <p:childTnLst>
                                    <p:set>
                                      <p:cBhvr>
                                        <p:cTn id="30" dur="1" fill="hold">
                                          <p:stCondLst>
                                            <p:cond delay="499"/>
                                          </p:stCondLst>
                                        </p:cTn>
                                        <p:tgtEl>
                                          <p:spTgt spid="4279"/>
                                        </p:tgtEl>
                                        <p:attrNameLst>
                                          <p:attrName>style.visibility</p:attrName>
                                        </p:attrNameLst>
                                      </p:cBhvr>
                                      <p:to>
                                        <p:strVal val="visible"/>
                                      </p:to>
                                    </p:set>
                                  </p:childTnLst>
                                  <p:subTnLst>
                                    <p:audio>
                                      <p:cMediaNode>
                                        <p:cTn display="0" masterRel="sameClick">
                                          <p:stCondLst>
                                            <p:cond evt="begin" delay="0">
                                              <p:tn val="29"/>
                                            </p:cond>
                                          </p:stCondLst>
                                          <p:endCondLst>
                                            <p:cond evt="onStopAudio" delay="0">
                                              <p:tgtEl>
                                                <p:sldTgt/>
                                              </p:tgtEl>
                                            </p:cond>
                                          </p:endCondLst>
                                        </p:cTn>
                                        <p:tgtEl>
                                          <p:sndTgt r:embed="rId3"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5" grpId="0" animBg="1"/>
      <p:bldP spid="4276" grpId="0" animBg="1"/>
      <p:bldP spid="427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cs typeface="Times New Roman" pitchFamily="18" charset="0"/>
              </a:rPr>
              <a:t>Hand Geometry</a:t>
            </a:r>
          </a:p>
        </p:txBody>
      </p:sp>
      <p:sp>
        <p:nvSpPr>
          <p:cNvPr id="5125" name="Rectangle 5"/>
          <p:cNvSpPr>
            <a:spLocks noChangeArrowheads="1"/>
          </p:cNvSpPr>
          <p:nvPr/>
        </p:nvSpPr>
        <p:spPr bwMode="auto">
          <a:xfrm>
            <a:off x="838200" y="2133600"/>
            <a:ext cx="7772400" cy="4114800"/>
          </a:xfrm>
          <a:prstGeom prst="rect">
            <a:avLst/>
          </a:prstGeom>
          <a:noFill/>
          <a:ln w="9525">
            <a:noFill/>
            <a:miter lim="800000"/>
            <a:headEnd/>
            <a:tailEnd/>
          </a:ln>
          <a:effectLst/>
        </p:spPr>
        <p:txBody>
          <a:bodyPr/>
          <a:lstStyle/>
          <a:p>
            <a:pPr marL="342900" indent="-342900" algn="l">
              <a:spcBef>
                <a:spcPct val="20000"/>
              </a:spcBef>
              <a:buFontTx/>
              <a:buChar char="•"/>
            </a:pPr>
            <a:r>
              <a:rPr lang="en-US" sz="2800">
                <a:cs typeface="Times New Roman" pitchFamily="18" charset="0"/>
              </a:rPr>
              <a:t>Hand geometry metric solutions are also in current use in many applications such as time clocking and attendance.  It is a solution easily turned to the needs of physical and network access in the same way as fingerprint scanning.</a:t>
            </a:r>
          </a:p>
        </p:txBody>
      </p:sp>
      <p:pic>
        <p:nvPicPr>
          <p:cNvPr id="5127" name="Picture 7" descr="D:\CLIP_ART\HANDS\ALONE\SIGN07.WMF"/>
          <p:cNvPicPr>
            <a:picLocks noChangeAspect="1" noChangeArrowheads="1"/>
          </p:cNvPicPr>
          <p:nvPr/>
        </p:nvPicPr>
        <p:blipFill>
          <a:blip r:embed="rId4" cstate="print"/>
          <a:srcRect/>
          <a:stretch>
            <a:fillRect/>
          </a:stretch>
        </p:blipFill>
        <p:spPr bwMode="auto">
          <a:xfrm>
            <a:off x="2286000" y="4572000"/>
            <a:ext cx="1512888" cy="1600200"/>
          </a:xfrm>
          <a:prstGeom prst="rect">
            <a:avLst/>
          </a:prstGeom>
          <a:noFill/>
        </p:spPr>
      </p:pic>
      <p:pic>
        <p:nvPicPr>
          <p:cNvPr id="5128" name="Picture 8" descr="D:\CLIP_ART\HANDS\ALONE\SIGN07.WMF"/>
          <p:cNvPicPr>
            <a:picLocks noChangeAspect="1" noChangeArrowheads="1"/>
          </p:cNvPicPr>
          <p:nvPr/>
        </p:nvPicPr>
        <p:blipFill>
          <a:blip r:embed="rId4" cstate="print"/>
          <a:srcRect/>
          <a:stretch>
            <a:fillRect/>
          </a:stretch>
        </p:blipFill>
        <p:spPr bwMode="auto">
          <a:xfrm>
            <a:off x="5486400" y="4495800"/>
            <a:ext cx="1512888" cy="1600200"/>
          </a:xfrm>
          <a:prstGeom prst="rect">
            <a:avLst/>
          </a:prstGeom>
          <a:noFill/>
        </p:spPr>
      </p:pic>
      <p:sp>
        <p:nvSpPr>
          <p:cNvPr id="5129" name="Line 9"/>
          <p:cNvSpPr>
            <a:spLocks noChangeShapeType="1"/>
          </p:cNvSpPr>
          <p:nvPr/>
        </p:nvSpPr>
        <p:spPr bwMode="auto">
          <a:xfrm flipV="1">
            <a:off x="2667000" y="4724400"/>
            <a:ext cx="3352800" cy="0"/>
          </a:xfrm>
          <a:prstGeom prst="line">
            <a:avLst/>
          </a:prstGeom>
          <a:noFill/>
          <a:ln w="9525">
            <a:solidFill>
              <a:schemeClr val="tx1"/>
            </a:solidFill>
            <a:round/>
            <a:headEnd type="stealth" w="lg" len="lg"/>
            <a:tailEnd type="stealth" w="lg" len="lg"/>
          </a:ln>
          <a:effectLst/>
        </p:spPr>
        <p:txBody>
          <a:bodyPr/>
          <a:lstStyle/>
          <a:p>
            <a:endParaRPr lang="en-US"/>
          </a:p>
        </p:txBody>
      </p:sp>
      <p:sp>
        <p:nvSpPr>
          <p:cNvPr id="5130" name="Line 10"/>
          <p:cNvSpPr>
            <a:spLocks noChangeShapeType="1"/>
          </p:cNvSpPr>
          <p:nvPr/>
        </p:nvSpPr>
        <p:spPr bwMode="auto">
          <a:xfrm>
            <a:off x="2743200" y="5105400"/>
            <a:ext cx="3200400" cy="0"/>
          </a:xfrm>
          <a:prstGeom prst="line">
            <a:avLst/>
          </a:prstGeom>
          <a:noFill/>
          <a:ln w="9525">
            <a:solidFill>
              <a:schemeClr val="tx1"/>
            </a:solidFill>
            <a:round/>
            <a:headEnd type="stealth" w="lg" len="lg"/>
            <a:tailEnd type="stealth" w="lg" len="lg"/>
          </a:ln>
          <a:effectLst/>
        </p:spPr>
        <p:txBody>
          <a:bodyPr/>
          <a:lstStyle/>
          <a:p>
            <a:endParaRPr lang="en-US"/>
          </a:p>
        </p:txBody>
      </p:sp>
      <p:sp>
        <p:nvSpPr>
          <p:cNvPr id="5131" name="Line 11"/>
          <p:cNvSpPr>
            <a:spLocks noChangeShapeType="1"/>
          </p:cNvSpPr>
          <p:nvPr/>
        </p:nvSpPr>
        <p:spPr bwMode="auto">
          <a:xfrm>
            <a:off x="3429000" y="5486400"/>
            <a:ext cx="3276600" cy="0"/>
          </a:xfrm>
          <a:prstGeom prst="line">
            <a:avLst/>
          </a:prstGeom>
          <a:noFill/>
          <a:ln w="9525">
            <a:solidFill>
              <a:schemeClr val="tx1"/>
            </a:solidFill>
            <a:round/>
            <a:headEnd type="stealth" w="lg" len="lg"/>
            <a:tailEnd type="stealth" w="lg" len="lg"/>
          </a:ln>
          <a:effectLst/>
        </p:spPr>
        <p:txBody>
          <a:bodyPr/>
          <a:lstStyle/>
          <a:p>
            <a:endParaRPr lang="en-US"/>
          </a:p>
        </p:txBody>
      </p:sp>
      <p:pic>
        <p:nvPicPr>
          <p:cNvPr id="5132" name="Picture 12" descr="D:\CLIP_ART\SYMBOLS\SYMB_AG\DNGBT005.WMF"/>
          <p:cNvPicPr>
            <a:picLocks noChangeAspect="1" noChangeArrowheads="1"/>
          </p:cNvPicPr>
          <p:nvPr/>
        </p:nvPicPr>
        <p:blipFill>
          <a:blip r:embed="rId5" cstate="print"/>
          <a:srcRect/>
          <a:stretch>
            <a:fillRect/>
          </a:stretch>
        </p:blipFill>
        <p:spPr bwMode="auto">
          <a:xfrm>
            <a:off x="4038600" y="4419600"/>
            <a:ext cx="1184275" cy="15065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499"/>
                                          </p:stCondLst>
                                        </p:cTn>
                                        <p:tgtEl>
                                          <p:spTgt spid="5127"/>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nodeType="afterEffect">
                                  <p:stCondLst>
                                    <p:cond delay="1000"/>
                                  </p:stCondLst>
                                  <p:childTnLst>
                                    <p:set>
                                      <p:cBhvr>
                                        <p:cTn id="9" dur="1" fill="hold">
                                          <p:stCondLst>
                                            <p:cond delay="499"/>
                                          </p:stCondLst>
                                        </p:cTn>
                                        <p:tgtEl>
                                          <p:spTgt spid="5128"/>
                                        </p:tgtEl>
                                        <p:attrNameLst>
                                          <p:attrName>style.visibility</p:attrName>
                                        </p:attrNameLst>
                                      </p:cBhvr>
                                      <p:to>
                                        <p:strVal val="visible"/>
                                      </p:to>
                                    </p:set>
                                  </p:childTnLst>
                                </p:cTn>
                              </p:par>
                            </p:childTnLst>
                          </p:cTn>
                        </p:par>
                        <p:par>
                          <p:cTn id="10" fill="hold">
                            <p:stCondLst>
                              <p:cond delay="3000"/>
                            </p:stCondLst>
                            <p:childTnLst>
                              <p:par>
                                <p:cTn id="11" presetID="17" presetClass="entr" presetSubtype="10" fill="hold" grpId="0" nodeType="afterEffect">
                                  <p:stCondLst>
                                    <p:cond delay="1000"/>
                                  </p:stCondLst>
                                  <p:childTnLst>
                                    <p:set>
                                      <p:cBhvr>
                                        <p:cTn id="12" dur="1" fill="hold">
                                          <p:stCondLst>
                                            <p:cond delay="0"/>
                                          </p:stCondLst>
                                        </p:cTn>
                                        <p:tgtEl>
                                          <p:spTgt spid="5129"/>
                                        </p:tgtEl>
                                        <p:attrNameLst>
                                          <p:attrName>style.visibility</p:attrName>
                                        </p:attrNameLst>
                                      </p:cBhvr>
                                      <p:to>
                                        <p:strVal val="visible"/>
                                      </p:to>
                                    </p:set>
                                    <p:anim calcmode="lin" valueType="num">
                                      <p:cBhvr>
                                        <p:cTn id="13" dur="500" fill="hold"/>
                                        <p:tgtEl>
                                          <p:spTgt spid="5129"/>
                                        </p:tgtEl>
                                        <p:attrNameLst>
                                          <p:attrName>ppt_w</p:attrName>
                                        </p:attrNameLst>
                                      </p:cBhvr>
                                      <p:tavLst>
                                        <p:tav tm="0">
                                          <p:val>
                                            <p:fltVal val="0"/>
                                          </p:val>
                                        </p:tav>
                                        <p:tav tm="100000">
                                          <p:val>
                                            <p:strVal val="#ppt_w"/>
                                          </p:val>
                                        </p:tav>
                                      </p:tavLst>
                                    </p:anim>
                                    <p:anim calcmode="lin" valueType="num">
                                      <p:cBhvr>
                                        <p:cTn id="14" dur="500" fill="hold"/>
                                        <p:tgtEl>
                                          <p:spTgt spid="5129"/>
                                        </p:tgtEl>
                                        <p:attrNameLst>
                                          <p:attrName>ppt_h</p:attrName>
                                        </p:attrNameLst>
                                      </p:cBhvr>
                                      <p:tavLst>
                                        <p:tav tm="0">
                                          <p:val>
                                            <p:strVal val="#ppt_h"/>
                                          </p:val>
                                        </p:tav>
                                        <p:tav tm="100000">
                                          <p:val>
                                            <p:strVal val="#ppt_h"/>
                                          </p:val>
                                        </p:tav>
                                      </p:tavLst>
                                    </p:anim>
                                  </p:childTnLst>
                                  <p:subTnLst>
                                    <p:animClr>
                                      <p:cBhvr override="childStyle">
                                        <p:cTn dur="1" fill="hold" display="0" masterRel="nextClick" afterEffect="1"/>
                                        <p:tgtEl>
                                          <p:spTgt spid="5129"/>
                                        </p:tgtEl>
                                        <p:attrNameLst>
                                          <p:attrName>ppt_c</p:attrName>
                                        </p:attrNameLst>
                                      </p:cBhvr>
                                      <p:to>
                                        <a:srgbClr val="B2B2B2"/>
                                      </p:to>
                                    </p:animClr>
                                    <p:audio>
                                      <p:cMediaNode>
                                        <p:cTn display="0" masterRel="sameClick">
                                          <p:stCondLst>
                                            <p:cond evt="begin" delay="0">
                                              <p:tn val="11"/>
                                            </p:cond>
                                          </p:stCondLst>
                                          <p:endCondLst>
                                            <p:cond evt="onStopAudio" delay="0">
                                              <p:tgtEl>
                                                <p:sldTgt/>
                                              </p:tgtEl>
                                            </p:cond>
                                          </p:endCondLst>
                                        </p:cTn>
                                        <p:tgtEl>
                                          <p:sndTgt r:embed="rId2" name="CLICK.WAV"/>
                                        </p:tgtEl>
                                      </p:cMediaNode>
                                    </p:audio>
                                  </p:subTnLst>
                                </p:cTn>
                              </p:par>
                            </p:childTnLst>
                          </p:cTn>
                        </p:par>
                        <p:par>
                          <p:cTn id="15" fill="hold">
                            <p:stCondLst>
                              <p:cond delay="4500"/>
                            </p:stCondLst>
                            <p:childTnLst>
                              <p:par>
                                <p:cTn id="16" presetID="17" presetClass="entr" presetSubtype="10" fill="hold" grpId="0" nodeType="afterEffect">
                                  <p:stCondLst>
                                    <p:cond delay="1000"/>
                                  </p:stCondLst>
                                  <p:childTnLst>
                                    <p:set>
                                      <p:cBhvr>
                                        <p:cTn id="17" dur="1" fill="hold">
                                          <p:stCondLst>
                                            <p:cond delay="0"/>
                                          </p:stCondLst>
                                        </p:cTn>
                                        <p:tgtEl>
                                          <p:spTgt spid="5130"/>
                                        </p:tgtEl>
                                        <p:attrNameLst>
                                          <p:attrName>style.visibility</p:attrName>
                                        </p:attrNameLst>
                                      </p:cBhvr>
                                      <p:to>
                                        <p:strVal val="visible"/>
                                      </p:to>
                                    </p:set>
                                    <p:anim calcmode="lin" valueType="num">
                                      <p:cBhvr>
                                        <p:cTn id="18" dur="500" fill="hold"/>
                                        <p:tgtEl>
                                          <p:spTgt spid="5130"/>
                                        </p:tgtEl>
                                        <p:attrNameLst>
                                          <p:attrName>ppt_w</p:attrName>
                                        </p:attrNameLst>
                                      </p:cBhvr>
                                      <p:tavLst>
                                        <p:tav tm="0">
                                          <p:val>
                                            <p:fltVal val="0"/>
                                          </p:val>
                                        </p:tav>
                                        <p:tav tm="100000">
                                          <p:val>
                                            <p:strVal val="#ppt_w"/>
                                          </p:val>
                                        </p:tav>
                                      </p:tavLst>
                                    </p:anim>
                                    <p:anim calcmode="lin" valueType="num">
                                      <p:cBhvr>
                                        <p:cTn id="19" dur="500" fill="hold"/>
                                        <p:tgtEl>
                                          <p:spTgt spid="5130"/>
                                        </p:tgtEl>
                                        <p:attrNameLst>
                                          <p:attrName>ppt_h</p:attrName>
                                        </p:attrNameLst>
                                      </p:cBhvr>
                                      <p:tavLst>
                                        <p:tav tm="0">
                                          <p:val>
                                            <p:strVal val="#ppt_h"/>
                                          </p:val>
                                        </p:tav>
                                        <p:tav tm="100000">
                                          <p:val>
                                            <p:strVal val="#ppt_h"/>
                                          </p:val>
                                        </p:tav>
                                      </p:tavLst>
                                    </p:anim>
                                  </p:childTnLst>
                                  <p:subTnLst>
                                    <p:animClr>
                                      <p:cBhvr override="childStyle">
                                        <p:cTn dur="1" fill="hold" display="0" masterRel="nextClick" afterEffect="1"/>
                                        <p:tgtEl>
                                          <p:spTgt spid="5130"/>
                                        </p:tgtEl>
                                        <p:attrNameLst>
                                          <p:attrName>ppt_c</p:attrName>
                                        </p:attrNameLst>
                                      </p:cBhvr>
                                      <p:to>
                                        <a:srgbClr val="B2B2B2"/>
                                      </p:to>
                                    </p:animClr>
                                    <p:audio>
                                      <p:cMediaNode>
                                        <p:cTn display="0" masterRel="sameClick">
                                          <p:stCondLst>
                                            <p:cond evt="begin" delay="0">
                                              <p:tn val="16"/>
                                            </p:cond>
                                          </p:stCondLst>
                                          <p:endCondLst>
                                            <p:cond evt="onStopAudio" delay="0">
                                              <p:tgtEl>
                                                <p:sldTgt/>
                                              </p:tgtEl>
                                            </p:cond>
                                          </p:endCondLst>
                                        </p:cTn>
                                        <p:tgtEl>
                                          <p:sndTgt r:embed="rId2" name="CLICK.WAV"/>
                                        </p:tgtEl>
                                      </p:cMediaNode>
                                    </p:audio>
                                  </p:subTnLst>
                                </p:cTn>
                              </p:par>
                            </p:childTnLst>
                          </p:cTn>
                        </p:par>
                        <p:par>
                          <p:cTn id="20" fill="hold">
                            <p:stCondLst>
                              <p:cond delay="6000"/>
                            </p:stCondLst>
                            <p:childTnLst>
                              <p:par>
                                <p:cTn id="21" presetID="17" presetClass="entr" presetSubtype="10" fill="hold" grpId="0" nodeType="afterEffect">
                                  <p:stCondLst>
                                    <p:cond delay="1000"/>
                                  </p:stCondLst>
                                  <p:childTnLst>
                                    <p:set>
                                      <p:cBhvr>
                                        <p:cTn id="22" dur="1" fill="hold">
                                          <p:stCondLst>
                                            <p:cond delay="0"/>
                                          </p:stCondLst>
                                        </p:cTn>
                                        <p:tgtEl>
                                          <p:spTgt spid="5131"/>
                                        </p:tgtEl>
                                        <p:attrNameLst>
                                          <p:attrName>style.visibility</p:attrName>
                                        </p:attrNameLst>
                                      </p:cBhvr>
                                      <p:to>
                                        <p:strVal val="visible"/>
                                      </p:to>
                                    </p:set>
                                    <p:anim calcmode="lin" valueType="num">
                                      <p:cBhvr>
                                        <p:cTn id="23" dur="500" fill="hold"/>
                                        <p:tgtEl>
                                          <p:spTgt spid="5131"/>
                                        </p:tgtEl>
                                        <p:attrNameLst>
                                          <p:attrName>ppt_w</p:attrName>
                                        </p:attrNameLst>
                                      </p:cBhvr>
                                      <p:tavLst>
                                        <p:tav tm="0">
                                          <p:val>
                                            <p:fltVal val="0"/>
                                          </p:val>
                                        </p:tav>
                                        <p:tav tm="100000">
                                          <p:val>
                                            <p:strVal val="#ppt_w"/>
                                          </p:val>
                                        </p:tav>
                                      </p:tavLst>
                                    </p:anim>
                                    <p:anim calcmode="lin" valueType="num">
                                      <p:cBhvr>
                                        <p:cTn id="24" dur="500" fill="hold"/>
                                        <p:tgtEl>
                                          <p:spTgt spid="5131"/>
                                        </p:tgtEl>
                                        <p:attrNameLst>
                                          <p:attrName>ppt_h</p:attrName>
                                        </p:attrNameLst>
                                      </p:cBhvr>
                                      <p:tavLst>
                                        <p:tav tm="0">
                                          <p:val>
                                            <p:strVal val="#ppt_h"/>
                                          </p:val>
                                        </p:tav>
                                        <p:tav tm="100000">
                                          <p:val>
                                            <p:strVal val="#ppt_h"/>
                                          </p:val>
                                        </p:tav>
                                      </p:tavLst>
                                    </p:anim>
                                  </p:childTnLst>
                                  <p:subTnLst>
                                    <p:animClr>
                                      <p:cBhvr override="childStyle">
                                        <p:cTn dur="1" fill="hold" display="0" masterRel="nextClick" afterEffect="1"/>
                                        <p:tgtEl>
                                          <p:spTgt spid="5131"/>
                                        </p:tgtEl>
                                        <p:attrNameLst>
                                          <p:attrName>ppt_c</p:attrName>
                                        </p:attrNameLst>
                                      </p:cBhvr>
                                      <p:to>
                                        <a:srgbClr val="B2B2B2"/>
                                      </p:to>
                                    </p:animClr>
                                    <p:audio>
                                      <p:cMediaNode>
                                        <p:cTn display="0" masterRel="sameClick">
                                          <p:stCondLst>
                                            <p:cond evt="begin" delay="0">
                                              <p:tn val="21"/>
                                            </p:cond>
                                          </p:stCondLst>
                                          <p:endCondLst>
                                            <p:cond evt="onStopAudio" delay="0">
                                              <p:tgtEl>
                                                <p:sldTgt/>
                                              </p:tgtEl>
                                            </p:cond>
                                          </p:endCondLst>
                                        </p:cTn>
                                        <p:tgtEl>
                                          <p:sndTgt r:embed="rId2" name="CLICK.WAV"/>
                                        </p:tgtEl>
                                      </p:cMediaNode>
                                    </p:audio>
                                  </p:subTnLst>
                                </p:cTn>
                              </p:par>
                            </p:childTnLst>
                          </p:cTn>
                        </p:par>
                        <p:par>
                          <p:cTn id="25" fill="hold">
                            <p:stCondLst>
                              <p:cond delay="7500"/>
                            </p:stCondLst>
                            <p:childTnLst>
                              <p:par>
                                <p:cTn id="26" presetID="1" presetClass="entr" presetSubtype="0" fill="hold" nodeType="afterEffect">
                                  <p:stCondLst>
                                    <p:cond delay="5000"/>
                                  </p:stCondLst>
                                  <p:childTnLst>
                                    <p:set>
                                      <p:cBhvr>
                                        <p:cTn id="27" dur="1" fill="hold">
                                          <p:stCondLst>
                                            <p:cond delay="499"/>
                                          </p:stCondLst>
                                        </p:cTn>
                                        <p:tgtEl>
                                          <p:spTgt spid="5132"/>
                                        </p:tgtEl>
                                        <p:attrNameLst>
                                          <p:attrName>style.visibility</p:attrName>
                                        </p:attrNameLst>
                                      </p:cBhvr>
                                      <p:to>
                                        <p:strVal val="visible"/>
                                      </p:to>
                                    </p:set>
                                  </p:childTnLst>
                                  <p:subTnLst>
                                    <p:audio>
                                      <p:cMediaNode>
                                        <p:cTn display="0" masterRel="sameClick">
                                          <p:stCondLst>
                                            <p:cond evt="begin" delay="0">
                                              <p:tn val="26"/>
                                            </p:cond>
                                          </p:stCondLst>
                                          <p:endCondLst>
                                            <p:cond evt="onStopAudio" delay="0">
                                              <p:tgtEl>
                                                <p:sldTgt/>
                                              </p:tgtEl>
                                            </p:cond>
                                          </p:endCondLst>
                                        </p:cTn>
                                        <p:tgtEl>
                                          <p:sndTgt r:embed="rId3" name="WARN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animBg="1"/>
      <p:bldP spid="5130" grpId="0" animBg="1"/>
      <p:bldP spid="51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a:r>
              <a:rPr lang="en-US">
                <a:cs typeface="Times New Roman" pitchFamily="18" charset="0"/>
              </a:rPr>
              <a:t>Iris Recognition</a:t>
            </a:r>
          </a:p>
        </p:txBody>
      </p:sp>
      <p:sp>
        <p:nvSpPr>
          <p:cNvPr id="7171" name="Rectangle 3"/>
          <p:cNvSpPr>
            <a:spLocks noGrp="1" noChangeArrowheads="1"/>
          </p:cNvSpPr>
          <p:nvPr>
            <p:ph type="body" idx="1"/>
          </p:nvPr>
        </p:nvSpPr>
        <p:spPr/>
        <p:txBody>
          <a:bodyPr/>
          <a:lstStyle/>
          <a:p>
            <a:pPr algn="just"/>
            <a:r>
              <a:rPr lang="en-US" sz="2800">
                <a:ea typeface="Arial Unicode MS" pitchFamily="34" charset="-128"/>
                <a:cs typeface="Arial Unicode MS" pitchFamily="34" charset="-128"/>
              </a:rPr>
              <a:t>Iris recognition is similar to fingerprint recognition in theory of the uniqueness of an individual’s specific pattern.  The iris scanner does not need to be in direct physical contact with the individual either in making the template or in scanning for recognition.  It will even work through eyeglasses.  The relative scarceness of this technology in commercial use makes the price of hardware and setup relatively high.</a:t>
            </a:r>
            <a:endParaRPr lang="en-US" sz="2800"/>
          </a:p>
          <a:p>
            <a:endParaRPr lang="en-US" sz="2800" b="1"/>
          </a:p>
        </p:txBody>
      </p:sp>
      <p:pic>
        <p:nvPicPr>
          <p:cNvPr id="7173" name="Picture 5" descr="D:\CLIP_ART\ANATOMY\EYE_4.WMF"/>
          <p:cNvPicPr>
            <a:picLocks noChangeAspect="1" noChangeArrowheads="1"/>
          </p:cNvPicPr>
          <p:nvPr/>
        </p:nvPicPr>
        <p:blipFill>
          <a:blip r:embed="rId2" cstate="print"/>
          <a:srcRect/>
          <a:stretch>
            <a:fillRect/>
          </a:stretch>
        </p:blipFill>
        <p:spPr bwMode="auto">
          <a:xfrm>
            <a:off x="5181600" y="609600"/>
            <a:ext cx="2438400"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nodeType="afterEffect">
                                  <p:stCondLst>
                                    <p:cond delay="1000"/>
                                  </p:stCondLst>
                                  <p:childTnLst>
                                    <p:set>
                                      <p:cBhvr>
                                        <p:cTn id="6" dur="1" fill="hold">
                                          <p:stCondLst>
                                            <p:cond delay="0"/>
                                          </p:stCondLst>
                                        </p:cTn>
                                        <p:tgtEl>
                                          <p:spTgt spid="7173"/>
                                        </p:tgtEl>
                                        <p:attrNameLst>
                                          <p:attrName>style.visibility</p:attrName>
                                        </p:attrNameLst>
                                      </p:cBhvr>
                                      <p:to>
                                        <p:strVal val="visible"/>
                                      </p:to>
                                    </p:set>
                                    <p:anim calcmode="lin" valueType="num">
                                      <p:cBhvr>
                                        <p:cTn id="7" dur="500" fill="hold"/>
                                        <p:tgtEl>
                                          <p:spTgt spid="7173"/>
                                        </p:tgtEl>
                                        <p:attrNameLst>
                                          <p:attrName>ppt_x</p:attrName>
                                        </p:attrNameLst>
                                      </p:cBhvr>
                                      <p:tavLst>
                                        <p:tav tm="0">
                                          <p:val>
                                            <p:strVal val="#ppt_x"/>
                                          </p:val>
                                        </p:tav>
                                        <p:tav tm="100000">
                                          <p:val>
                                            <p:strVal val="#ppt_x"/>
                                          </p:val>
                                        </p:tav>
                                      </p:tavLst>
                                    </p:anim>
                                    <p:anim calcmode="lin" valueType="num">
                                      <p:cBhvr>
                                        <p:cTn id="8" dur="500" fill="hold"/>
                                        <p:tgtEl>
                                          <p:spTgt spid="7173"/>
                                        </p:tgtEl>
                                        <p:attrNameLst>
                                          <p:attrName>ppt_y</p:attrName>
                                        </p:attrNameLst>
                                      </p:cBhvr>
                                      <p:tavLst>
                                        <p:tav tm="0">
                                          <p:val>
                                            <p:strVal val="#ppt_y+#ppt_h/2"/>
                                          </p:val>
                                        </p:tav>
                                        <p:tav tm="100000">
                                          <p:val>
                                            <p:strVal val="#ppt_y"/>
                                          </p:val>
                                        </p:tav>
                                      </p:tavLst>
                                    </p:anim>
                                    <p:anim calcmode="lin" valueType="num">
                                      <p:cBhvr>
                                        <p:cTn id="9" dur="500" fill="hold"/>
                                        <p:tgtEl>
                                          <p:spTgt spid="7173"/>
                                        </p:tgtEl>
                                        <p:attrNameLst>
                                          <p:attrName>ppt_w</p:attrName>
                                        </p:attrNameLst>
                                      </p:cBhvr>
                                      <p:tavLst>
                                        <p:tav tm="0">
                                          <p:val>
                                            <p:strVal val="#ppt_w"/>
                                          </p:val>
                                        </p:tav>
                                        <p:tav tm="100000">
                                          <p:val>
                                            <p:strVal val="#ppt_w"/>
                                          </p:val>
                                        </p:tav>
                                      </p:tavLst>
                                    </p:anim>
                                    <p:anim calcmode="lin" valueType="num">
                                      <p:cBhvr>
                                        <p:cTn id="10" dur="500" fill="hold"/>
                                        <p:tgtEl>
                                          <p:spTgt spid="717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Retinal </a:t>
            </a:r>
            <a:r>
              <a:rPr lang="en-US">
                <a:cs typeface="Times New Roman" pitchFamily="18" charset="0"/>
              </a:rPr>
              <a:t>Recognition</a:t>
            </a:r>
          </a:p>
        </p:txBody>
      </p:sp>
      <p:sp>
        <p:nvSpPr>
          <p:cNvPr id="10243" name="Rectangle 3"/>
          <p:cNvSpPr>
            <a:spLocks noGrp="1" noChangeArrowheads="1"/>
          </p:cNvSpPr>
          <p:nvPr>
            <p:ph type="body" idx="1"/>
          </p:nvPr>
        </p:nvSpPr>
        <p:spPr/>
        <p:txBody>
          <a:bodyPr/>
          <a:lstStyle/>
          <a:p>
            <a:r>
              <a:rPr lang="en-US" sz="2800">
                <a:cs typeface="Times New Roman" pitchFamily="18" charset="0"/>
              </a:rPr>
              <a:t>The scanner for retinal recognition requires physical contact and focus to be able to scan, and does not work through eyeglasses.  The relative scarceness of this technology in commercial use makes the price of hardware and setup relatively high.</a:t>
            </a:r>
            <a:r>
              <a:rPr lang="en-US" sz="2800"/>
              <a:t> </a:t>
            </a:r>
          </a:p>
        </p:txBody>
      </p:sp>
      <p:pic>
        <p:nvPicPr>
          <p:cNvPr id="10245" name="Picture 5" descr="D:\CLIP_ART\ANATOMY\EYE_5.WMF"/>
          <p:cNvPicPr>
            <a:picLocks noChangeAspect="1" noChangeArrowheads="1"/>
          </p:cNvPicPr>
          <p:nvPr/>
        </p:nvPicPr>
        <p:blipFill>
          <a:blip r:embed="rId2" cstate="print"/>
          <a:srcRect/>
          <a:stretch>
            <a:fillRect/>
          </a:stretch>
        </p:blipFill>
        <p:spPr bwMode="auto">
          <a:xfrm>
            <a:off x="3276600" y="4495800"/>
            <a:ext cx="2514600" cy="13573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nodeType="afterEffect">
                                  <p:stCondLst>
                                    <p:cond delay="1000"/>
                                  </p:stCondLst>
                                  <p:childTnLst>
                                    <p:set>
                                      <p:cBhvr>
                                        <p:cTn id="6" dur="1" fill="hold">
                                          <p:stCondLst>
                                            <p:cond delay="0"/>
                                          </p:stCondLst>
                                        </p:cTn>
                                        <p:tgtEl>
                                          <p:spTgt spid="10245"/>
                                        </p:tgtEl>
                                        <p:attrNameLst>
                                          <p:attrName>style.visibility</p:attrName>
                                        </p:attrNameLst>
                                      </p:cBhvr>
                                      <p:to>
                                        <p:strVal val="visible"/>
                                      </p:to>
                                    </p:set>
                                    <p:anim calcmode="lin" valueType="num">
                                      <p:cBhvr>
                                        <p:cTn id="7" dur="500" fill="hold"/>
                                        <p:tgtEl>
                                          <p:spTgt spid="10245"/>
                                        </p:tgtEl>
                                        <p:attrNameLst>
                                          <p:attrName>ppt_x</p:attrName>
                                        </p:attrNameLst>
                                      </p:cBhvr>
                                      <p:tavLst>
                                        <p:tav tm="0">
                                          <p:val>
                                            <p:strVal val="#ppt_x"/>
                                          </p:val>
                                        </p:tav>
                                        <p:tav tm="100000">
                                          <p:val>
                                            <p:strVal val="#ppt_x"/>
                                          </p:val>
                                        </p:tav>
                                      </p:tavLst>
                                    </p:anim>
                                    <p:anim calcmode="lin" valueType="num">
                                      <p:cBhvr>
                                        <p:cTn id="8" dur="500" fill="hold"/>
                                        <p:tgtEl>
                                          <p:spTgt spid="10245"/>
                                        </p:tgtEl>
                                        <p:attrNameLst>
                                          <p:attrName>ppt_y</p:attrName>
                                        </p:attrNameLst>
                                      </p:cBhvr>
                                      <p:tavLst>
                                        <p:tav tm="0">
                                          <p:val>
                                            <p:strVal val="#ppt_y-#ppt_h/2"/>
                                          </p:val>
                                        </p:tav>
                                        <p:tav tm="100000">
                                          <p:val>
                                            <p:strVal val="#ppt_y"/>
                                          </p:val>
                                        </p:tav>
                                      </p:tavLst>
                                    </p:anim>
                                    <p:anim calcmode="lin" valueType="num">
                                      <p:cBhvr>
                                        <p:cTn id="9" dur="500" fill="hold"/>
                                        <p:tgtEl>
                                          <p:spTgt spid="10245"/>
                                        </p:tgtEl>
                                        <p:attrNameLst>
                                          <p:attrName>ppt_w</p:attrName>
                                        </p:attrNameLst>
                                      </p:cBhvr>
                                      <p:tavLst>
                                        <p:tav tm="0">
                                          <p:val>
                                            <p:strVal val="#ppt_w"/>
                                          </p:val>
                                        </p:tav>
                                        <p:tav tm="100000">
                                          <p:val>
                                            <p:strVal val="#ppt_w"/>
                                          </p:val>
                                        </p:tav>
                                      </p:tavLst>
                                    </p:anim>
                                    <p:anim calcmode="lin" valueType="num">
                                      <p:cBhvr>
                                        <p:cTn id="10" dur="500" fill="hold"/>
                                        <p:tgtEl>
                                          <p:spTgt spid="102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Face </a:t>
            </a:r>
            <a:r>
              <a:rPr lang="en-US">
                <a:cs typeface="Times New Roman" pitchFamily="18" charset="0"/>
              </a:rPr>
              <a:t>Recognition</a:t>
            </a:r>
          </a:p>
        </p:txBody>
      </p:sp>
      <p:sp>
        <p:nvSpPr>
          <p:cNvPr id="11267" name="Rectangle 3"/>
          <p:cNvSpPr>
            <a:spLocks noGrp="1" noChangeArrowheads="1"/>
          </p:cNvSpPr>
          <p:nvPr>
            <p:ph type="body" idx="1"/>
          </p:nvPr>
        </p:nvSpPr>
        <p:spPr/>
        <p:txBody>
          <a:bodyPr/>
          <a:lstStyle/>
          <a:p>
            <a:r>
              <a:rPr lang="en-US" sz="2800">
                <a:cs typeface="Times New Roman" pitchFamily="18" charset="0"/>
              </a:rPr>
              <a:t>Industry has used this technique primarily for the identification of known offenders from a database rather than the verification of all users’ identities.  The equipment for scanning is rather more involved than other technologies</a:t>
            </a:r>
            <a:r>
              <a:rPr lang="en-US" sz="2800"/>
              <a:t> .</a:t>
            </a:r>
          </a:p>
        </p:txBody>
      </p:sp>
      <p:pic>
        <p:nvPicPr>
          <p:cNvPr id="11268" name="Picture 4" descr="D:\CLIP_ART\PEOPLE\FACES\FACE_02.WMF"/>
          <p:cNvPicPr>
            <a:picLocks noChangeAspect="1" noChangeArrowheads="1"/>
          </p:cNvPicPr>
          <p:nvPr/>
        </p:nvPicPr>
        <p:blipFill>
          <a:blip r:embed="rId2" cstate="print"/>
          <a:srcRect/>
          <a:stretch>
            <a:fillRect/>
          </a:stretch>
        </p:blipFill>
        <p:spPr bwMode="auto">
          <a:xfrm>
            <a:off x="3733800" y="4343400"/>
            <a:ext cx="1649413" cy="160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1000"/>
                                  </p:stCondLst>
                                  <p:childTnLst>
                                    <p:set>
                                      <p:cBhvr>
                                        <p:cTn id="6" dur="1" fill="hold">
                                          <p:stCondLst>
                                            <p:cond delay="0"/>
                                          </p:stCondLst>
                                        </p:cTn>
                                        <p:tgtEl>
                                          <p:spTgt spid="11268"/>
                                        </p:tgtEl>
                                        <p:attrNameLst>
                                          <p:attrName>style.visibility</p:attrName>
                                        </p:attrNameLst>
                                      </p:cBhvr>
                                      <p:to>
                                        <p:strVal val="visible"/>
                                      </p:to>
                                    </p:set>
                                    <p:animEffect transition="in" filter="blinds(vertical)">
                                      <p:cBhvr>
                                        <p:cTn id="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cs typeface="Times New Roman" pitchFamily="18" charset="0"/>
              </a:rPr>
              <a:t>Signature Verification</a:t>
            </a:r>
          </a:p>
        </p:txBody>
      </p:sp>
      <p:sp>
        <p:nvSpPr>
          <p:cNvPr id="8195" name="Rectangle 3"/>
          <p:cNvSpPr>
            <a:spLocks noGrp="1" noChangeArrowheads="1"/>
          </p:cNvSpPr>
          <p:nvPr>
            <p:ph type="body" idx="1"/>
          </p:nvPr>
        </p:nvSpPr>
        <p:spPr/>
        <p:txBody>
          <a:bodyPr/>
          <a:lstStyle/>
          <a:p>
            <a:r>
              <a:rPr lang="en-US" sz="2800">
                <a:cs typeface="Times New Roman" pitchFamily="18" charset="0"/>
              </a:rPr>
              <a:t>The verification of the </a:t>
            </a:r>
            <a:r>
              <a:rPr lang="en-US" sz="2800" i="1">
                <a:cs typeface="Times New Roman" pitchFamily="18" charset="0"/>
              </a:rPr>
              <a:t>way</a:t>
            </a:r>
            <a:r>
              <a:rPr lang="en-US" sz="2800">
                <a:cs typeface="Times New Roman" pitchFamily="18" charset="0"/>
              </a:rPr>
              <a:t> a person signs their name, rather than the comparison of a person’s signature to a file copy, is a security method with some validity but practical limitations.</a:t>
            </a:r>
            <a:r>
              <a:rPr lang="en-US" sz="2800"/>
              <a:t> </a:t>
            </a:r>
          </a:p>
          <a:p>
            <a:endParaRPr lang="en-US" sz="2800"/>
          </a:p>
        </p:txBody>
      </p:sp>
      <p:pic>
        <p:nvPicPr>
          <p:cNvPr id="8196" name="Picture 4" descr="D:\CLIP_ART\BRUSH\BRUSH_2\STRKE208.WMF"/>
          <p:cNvPicPr>
            <a:picLocks noChangeAspect="1" noChangeArrowheads="1"/>
          </p:cNvPicPr>
          <p:nvPr/>
        </p:nvPicPr>
        <p:blipFill>
          <a:blip r:embed="rId2" cstate="print">
            <a:grayscl/>
          </a:blip>
          <a:srcRect/>
          <a:stretch>
            <a:fillRect/>
          </a:stretch>
        </p:blipFill>
        <p:spPr bwMode="auto">
          <a:xfrm>
            <a:off x="3352800" y="4419600"/>
            <a:ext cx="2335213" cy="857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1000"/>
                                  </p:stCondLst>
                                  <p:childTnLst>
                                    <p:set>
                                      <p:cBhvr>
                                        <p:cTn id="6" dur="1" fill="hold">
                                          <p:stCondLst>
                                            <p:cond delay="0"/>
                                          </p:stCondLst>
                                        </p:cTn>
                                        <p:tgtEl>
                                          <p:spTgt spid="8196"/>
                                        </p:tgtEl>
                                        <p:attrNameLst>
                                          <p:attrName>style.visibility</p:attrName>
                                        </p:attrNameLst>
                                      </p:cBhvr>
                                      <p:to>
                                        <p:strVal val="visible"/>
                                      </p:to>
                                    </p:set>
                                    <p:animEffect transition="in" filter="wipe(left)">
                                      <p:cBhvr>
                                        <p:cTn id="7"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stealth"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stealth"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285</TotalTime>
  <Words>714</Words>
  <Application>Microsoft Office PowerPoint</Application>
  <PresentationFormat>On-screen Show (4:3)</PresentationFormat>
  <Paragraphs>127</Paragraphs>
  <Slides>16</Slides>
  <Notes>0</Notes>
  <HiddenSlides>0</HiddenSlides>
  <MMClips>1</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Slide 1</vt:lpstr>
      <vt:lpstr>Information Security Applications</vt:lpstr>
      <vt:lpstr>Brief Biometric Technologies Overview</vt:lpstr>
      <vt:lpstr>Fingerprints</vt:lpstr>
      <vt:lpstr>Hand Geometry</vt:lpstr>
      <vt:lpstr>Iris Recognition</vt:lpstr>
      <vt:lpstr>Retinal Recognition</vt:lpstr>
      <vt:lpstr>Face Recognition</vt:lpstr>
      <vt:lpstr>Signature Verification</vt:lpstr>
      <vt:lpstr>Voice Authentication</vt:lpstr>
      <vt:lpstr>Report</vt:lpstr>
      <vt:lpstr>Slide 12</vt:lpstr>
      <vt:lpstr>Slide 13</vt:lpstr>
      <vt:lpstr>Slide 14</vt:lpstr>
      <vt:lpstr>Slide 15</vt:lpstr>
      <vt:lpstr>Slide 16</vt:lpstr>
    </vt:vector>
  </TitlesOfParts>
  <Company>Z &amp; S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Zubair A. Abdullah</dc:creator>
  <cp:lastModifiedBy>Frank</cp:lastModifiedBy>
  <cp:revision>16</cp:revision>
  <dcterms:created xsi:type="dcterms:W3CDTF">2002-07-31T21:27:06Z</dcterms:created>
  <dcterms:modified xsi:type="dcterms:W3CDTF">2015-08-19T00:16:54Z</dcterms:modified>
</cp:coreProperties>
</file>